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12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65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67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0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9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11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0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11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61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60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59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41AFF-A520-4DF2-869E-FE4485BECB09}" type="datetimeFigureOut">
              <a:rPr lang="fr-FR" smtClean="0"/>
              <a:t>02/02/2025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5EAFC-AD2C-4112-9C8A-16E5A056E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47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udetm31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.tv/france-2/infrarouge/6436556-mauvaise-langue.html" TargetMode="External"/><Relationship Id="rId2" Type="http://schemas.openxmlformats.org/officeDocument/2006/relationships/hyperlink" Target="https://www.mesopinions.com/petition/art-culture/vraie-place-litteratures-langues-regionales-programmes/19359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itionstextuel.com/livre/discriminations-combattre-la-glottophobi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.fr/rap/r23-377/r23-3772.html#toc21" TargetMode="External"/><Relationship Id="rId7" Type="http://schemas.openxmlformats.org/officeDocument/2006/relationships/hyperlink" Target="https://www.senat.fr/rap/r23-377/r23-3773.html#toc37" TargetMode="External"/><Relationship Id="rId2" Type="http://schemas.openxmlformats.org/officeDocument/2006/relationships/hyperlink" Target="https://www.senat.fr/rap/r23-377/r23-37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nat.fr/rap/r23-377/r23-3773.html#toc33" TargetMode="External"/><Relationship Id="rId5" Type="http://schemas.openxmlformats.org/officeDocument/2006/relationships/hyperlink" Target="https://www.senat.fr/rap/r23-377/r23-3772.html#toc29" TargetMode="External"/><Relationship Id="rId4" Type="http://schemas.openxmlformats.org/officeDocument/2006/relationships/hyperlink" Target="https://www.senat.fr/rap/r23-377/r23-3772.html#toc2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fl.hypotheses.org/670" TargetMode="External"/><Relationship Id="rId2" Type="http://schemas.openxmlformats.org/officeDocument/2006/relationships/hyperlink" Target="https://curriculum.hypotheses.org/436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1200" dirty="0">
                <a:latin typeface="+mn-lt"/>
              </a:rPr>
              <a:t>  </a:t>
            </a:r>
            <a:r>
              <a:rPr lang="fr-FR" sz="1800" dirty="0" smtClean="0">
                <a:latin typeface="+mn-lt"/>
              </a:rPr>
              <a:t>Groupe </a:t>
            </a:r>
            <a:r>
              <a:rPr lang="fr-FR" sz="1800" dirty="0">
                <a:latin typeface="+mn-lt"/>
              </a:rPr>
              <a:t>de travail </a:t>
            </a:r>
            <a:r>
              <a:rPr lang="fr-FR" sz="1800" dirty="0" smtClean="0">
                <a:latin typeface="+mn-lt"/>
              </a:rPr>
              <a:t>« Curriculum</a:t>
            </a:r>
            <a:r>
              <a:rPr lang="fr-FR" sz="1800" dirty="0">
                <a:latin typeface="+mn-lt"/>
              </a:rPr>
              <a:t> » – Collectif Riposte éducation</a:t>
            </a:r>
            <a:br>
              <a:rPr lang="fr-FR" sz="1800" dirty="0">
                <a:latin typeface="+mn-lt"/>
              </a:rPr>
            </a:br>
            <a:r>
              <a:rPr lang="fr-FR" sz="1800" i="1" dirty="0">
                <a:solidFill>
                  <a:srgbClr val="C00000"/>
                </a:solidFill>
                <a:latin typeface="+mn-lt"/>
              </a:rPr>
              <a:t>Comment l’École peut-elle s’approprier les nouveaux champs ouverts par les sociétés contemporaines?</a:t>
            </a:r>
            <a:r>
              <a:rPr lang="fr-FR" sz="1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fr-FR" sz="18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fr-FR" sz="1800" dirty="0" smtClean="0">
                <a:solidFill>
                  <a:srgbClr val="C00000"/>
                </a:solidFill>
                <a:latin typeface="+mn-lt"/>
              </a:rPr>
            </a:br>
            <a:r>
              <a:rPr lang="fr-FR" sz="1400" dirty="0">
                <a:latin typeface="+mn-lt"/>
              </a:rPr>
              <a:t/>
            </a:r>
            <a:br>
              <a:rPr lang="fr-FR" sz="1400" dirty="0">
                <a:latin typeface="+mn-lt"/>
              </a:rPr>
            </a:br>
            <a:r>
              <a:rPr lang="fr-FR" sz="1400" dirty="0">
                <a:latin typeface="+mn-lt"/>
              </a:rPr>
              <a:t>        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212976"/>
            <a:ext cx="6872808" cy="2425824"/>
          </a:xfrm>
        </p:spPr>
        <p:txBody>
          <a:bodyPr>
            <a:normAutofit fontScale="40000" lnSpcReduction="20000"/>
          </a:bodyPr>
          <a:lstStyle/>
          <a:p>
            <a:r>
              <a:rPr lang="fr-FR" sz="3500" dirty="0" smtClean="0">
                <a:solidFill>
                  <a:schemeClr val="tx1"/>
                </a:solidFill>
              </a:rPr>
              <a:t>Martine BOUDET chercheure en didactique du français (académie de Toulouse - Université Paris Diderot) </a:t>
            </a:r>
          </a:p>
          <a:p>
            <a:r>
              <a:rPr lang="fr-FR" sz="3500" dirty="0" smtClean="0">
                <a:solidFill>
                  <a:schemeClr val="tx1"/>
                </a:solidFill>
                <a:hlinkClick r:id="rId2"/>
              </a:rPr>
              <a:t>boudetm31@gmail.com</a:t>
            </a:r>
            <a:endParaRPr lang="fr-FR" sz="3500" dirty="0">
              <a:solidFill>
                <a:schemeClr val="tx1"/>
              </a:solidFill>
            </a:endParaRPr>
          </a:p>
          <a:p>
            <a:pPr algn="l"/>
            <a:r>
              <a:rPr lang="fr-FR" sz="3500" dirty="0" smtClean="0">
                <a:solidFill>
                  <a:schemeClr val="tx1"/>
                </a:solidFill>
              </a:rPr>
              <a:t>Publications: </a:t>
            </a:r>
          </a:p>
          <a:p>
            <a:pPr algn="l"/>
            <a:r>
              <a:rPr lang="fr-FR" sz="3500" i="1" dirty="0">
                <a:solidFill>
                  <a:schemeClr val="tx1"/>
                </a:solidFill>
              </a:rPr>
              <a:t>Le système éducatif à l'heure de la société de la connaissance </a:t>
            </a:r>
            <a:r>
              <a:rPr lang="fr-FR" sz="3500" dirty="0">
                <a:solidFill>
                  <a:schemeClr val="tx1"/>
                </a:solidFill>
              </a:rPr>
              <a:t>(</a:t>
            </a:r>
            <a:r>
              <a:rPr lang="fr-FR" sz="3500" dirty="0" err="1">
                <a:solidFill>
                  <a:schemeClr val="tx1"/>
                </a:solidFill>
              </a:rPr>
              <a:t>co-direction</a:t>
            </a:r>
            <a:r>
              <a:rPr lang="fr-FR" sz="3500" dirty="0">
                <a:solidFill>
                  <a:schemeClr val="tx1"/>
                </a:solidFill>
              </a:rPr>
              <a:t>, Toulouse, Presses Universitaires du Mirail, 2014) </a:t>
            </a:r>
            <a:r>
              <a:rPr lang="fr-FR" sz="3500" dirty="0" smtClean="0">
                <a:solidFill>
                  <a:schemeClr val="tx1"/>
                </a:solidFill>
              </a:rPr>
              <a:t>- Préface de Philippe </a:t>
            </a:r>
            <a:r>
              <a:rPr lang="fr-FR" sz="3500" dirty="0" err="1" smtClean="0">
                <a:solidFill>
                  <a:schemeClr val="tx1"/>
                </a:solidFill>
              </a:rPr>
              <a:t>Meirieu</a:t>
            </a:r>
            <a:endParaRPr lang="fr-FR" sz="3500" dirty="0" smtClean="0">
              <a:solidFill>
                <a:schemeClr val="tx1"/>
              </a:solidFill>
            </a:endParaRPr>
          </a:p>
          <a:p>
            <a:pPr algn="l"/>
            <a:r>
              <a:rPr lang="fr-FR" sz="3500" dirty="0">
                <a:solidFill>
                  <a:schemeClr val="tx1"/>
                </a:solidFill>
              </a:rPr>
              <a:t/>
            </a:r>
            <a:br>
              <a:rPr lang="fr-FR" sz="3500" dirty="0">
                <a:solidFill>
                  <a:schemeClr val="tx1"/>
                </a:solidFill>
              </a:rPr>
            </a:br>
            <a:r>
              <a:rPr lang="fr-FR" sz="3500" i="1" dirty="0" smtClean="0">
                <a:solidFill>
                  <a:schemeClr val="tx1"/>
                </a:solidFill>
              </a:rPr>
              <a:t>SOS </a:t>
            </a:r>
            <a:r>
              <a:rPr lang="fr-FR" sz="3500" i="1" dirty="0">
                <a:solidFill>
                  <a:schemeClr val="tx1"/>
                </a:solidFill>
              </a:rPr>
              <a:t>Ecole Université </a:t>
            </a:r>
            <a:r>
              <a:rPr lang="fr-FR" sz="3500" i="1" dirty="0" smtClean="0">
                <a:solidFill>
                  <a:schemeClr val="tx1"/>
                </a:solidFill>
              </a:rPr>
              <a:t>-Pour </a:t>
            </a:r>
            <a:r>
              <a:rPr lang="fr-FR" sz="3500" i="1" dirty="0">
                <a:solidFill>
                  <a:schemeClr val="tx1"/>
                </a:solidFill>
              </a:rPr>
              <a:t>un système éducatif démocratique</a:t>
            </a:r>
            <a:r>
              <a:rPr lang="fr-FR" sz="3500" dirty="0">
                <a:solidFill>
                  <a:schemeClr val="tx1"/>
                </a:solidFill>
              </a:rPr>
              <a:t> </a:t>
            </a:r>
            <a:r>
              <a:rPr lang="fr-FR" sz="3500" dirty="0" smtClean="0">
                <a:solidFill>
                  <a:schemeClr val="tx1"/>
                </a:solidFill>
              </a:rPr>
              <a:t>-(</a:t>
            </a:r>
            <a:r>
              <a:rPr lang="fr-FR" sz="3500" dirty="0">
                <a:solidFill>
                  <a:schemeClr val="tx1"/>
                </a:solidFill>
              </a:rPr>
              <a:t>direction, Le Croquant, 2020) </a:t>
            </a:r>
            <a:r>
              <a:rPr lang="fr-FR" sz="3500" dirty="0" smtClean="0">
                <a:solidFill>
                  <a:schemeClr val="tx1"/>
                </a:solidFill>
              </a:rPr>
              <a:t>Participation de </a:t>
            </a:r>
            <a:r>
              <a:rPr lang="fr-FR" sz="3500" dirty="0">
                <a:solidFill>
                  <a:schemeClr val="tx1"/>
                </a:solidFill>
              </a:rPr>
              <a:t>l’Institut de recherche de la FSU </a:t>
            </a:r>
            <a:endParaRPr lang="fr-FR" sz="3500" dirty="0" smtClean="0">
              <a:solidFill>
                <a:schemeClr val="tx1"/>
              </a:solidFill>
            </a:endParaRPr>
          </a:p>
          <a:p>
            <a:pPr algn="l"/>
            <a:r>
              <a:rPr lang="fr-FR" sz="3500" dirty="0">
                <a:solidFill>
                  <a:schemeClr val="tx1"/>
                </a:solidFill>
              </a:rPr>
              <a:t/>
            </a:r>
            <a:br>
              <a:rPr lang="fr-FR" sz="3500" dirty="0">
                <a:solidFill>
                  <a:schemeClr val="tx1"/>
                </a:solidFill>
              </a:rPr>
            </a:br>
            <a:r>
              <a:rPr lang="fr-FR" sz="3500" i="1" dirty="0" smtClean="0">
                <a:solidFill>
                  <a:schemeClr val="tx1"/>
                </a:solidFill>
              </a:rPr>
              <a:t>Les </a:t>
            </a:r>
            <a:r>
              <a:rPr lang="fr-FR" sz="3500" i="1" dirty="0">
                <a:solidFill>
                  <a:schemeClr val="tx1"/>
                </a:solidFill>
              </a:rPr>
              <a:t>langues-cultures moteurs de démocratie et de développement</a:t>
            </a:r>
            <a:r>
              <a:rPr lang="fr-FR" sz="3500" dirty="0">
                <a:solidFill>
                  <a:schemeClr val="tx1"/>
                </a:solidFill>
              </a:rPr>
              <a:t> (direction, Le Croquant, 2019) - Participation de la DGLFLF/ Direction de la langue française et des langues de France</a:t>
            </a:r>
            <a:endParaRPr lang="fr-FR" sz="3500" dirty="0" smtClean="0">
              <a:solidFill>
                <a:schemeClr val="tx1"/>
              </a:solidFill>
            </a:endParaRPr>
          </a:p>
          <a:p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01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>
                <a:solidFill>
                  <a:srgbClr val="C00000"/>
                </a:solidFill>
              </a:rPr>
              <a:t>P</a:t>
            </a:r>
            <a:r>
              <a:rPr lang="fr-FR" sz="1800" dirty="0" smtClean="0">
                <a:solidFill>
                  <a:srgbClr val="C00000"/>
                </a:solidFill>
              </a:rPr>
              <a:t>aramètres alternatifs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1800" dirty="0" smtClean="0">
                <a:solidFill>
                  <a:srgbClr val="C00000"/>
                </a:solidFill>
              </a:rPr>
              <a:t>Diversité</a:t>
            </a:r>
            <a:r>
              <a:rPr lang="fr-FR" sz="1800" dirty="0" smtClean="0">
                <a:solidFill>
                  <a:srgbClr val="C00000"/>
                </a:solidFill>
              </a:rPr>
              <a:t>, inclusion culturelle  et interculturel/</a:t>
            </a:r>
            <a:r>
              <a:rPr lang="fr-FR" sz="1800" dirty="0" err="1" smtClean="0">
                <a:solidFill>
                  <a:srgbClr val="C00000"/>
                </a:solidFill>
              </a:rPr>
              <a:t>intersectionnalité</a:t>
            </a:r>
            <a:endParaRPr lang="fr-FR" sz="18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dirty="0" smtClean="0"/>
              <a:t>Des acquis institutionnels à faire fructifier:</a:t>
            </a:r>
          </a:p>
          <a:p>
            <a:endParaRPr lang="fr-FR" sz="1400" dirty="0"/>
          </a:p>
          <a:p>
            <a:r>
              <a:rPr lang="fr-FR" sz="1400" dirty="0" smtClean="0"/>
              <a:t>Concept </a:t>
            </a:r>
            <a:r>
              <a:rPr lang="fr-FR" sz="1400" dirty="0"/>
              <a:t>d’</a:t>
            </a:r>
            <a:r>
              <a:rPr lang="fr-FR" sz="1400" b="1" i="1" dirty="0"/>
              <a:t>inclusion</a:t>
            </a:r>
            <a:r>
              <a:rPr lang="fr-FR" sz="1400" dirty="0"/>
              <a:t> </a:t>
            </a:r>
            <a:r>
              <a:rPr lang="fr-FR" sz="1400" dirty="0" smtClean="0"/>
              <a:t>inscrit </a:t>
            </a:r>
            <a:r>
              <a:rPr lang="fr-FR" sz="1400" dirty="0"/>
              <a:t>depuis 2013 dans le code de </a:t>
            </a:r>
            <a:r>
              <a:rPr lang="fr-FR" sz="1400" dirty="0" smtClean="0"/>
              <a:t>l’Education (article </a:t>
            </a:r>
            <a:r>
              <a:rPr lang="fr-FR" sz="1400" dirty="0"/>
              <a:t>1</a:t>
            </a:r>
            <a:r>
              <a:rPr lang="fr-FR" sz="1400" dirty="0" smtClean="0"/>
              <a:t>er). Ce principe, qui concerne </a:t>
            </a:r>
            <a:r>
              <a:rPr lang="fr-FR" sz="1400" dirty="0"/>
              <a:t>surtout les élèves </a:t>
            </a:r>
            <a:r>
              <a:rPr lang="fr-FR" sz="1400" dirty="0" smtClean="0"/>
              <a:t>handicapés, est à élargir aux publics de la diversité (d’origine)</a:t>
            </a:r>
          </a:p>
          <a:p>
            <a:r>
              <a:rPr lang="fr-FR" sz="1400" dirty="0" smtClean="0"/>
              <a:t>Création d’</a:t>
            </a:r>
            <a:r>
              <a:rPr lang="fr-FR" sz="1400" b="1" i="1" dirty="0" smtClean="0"/>
              <a:t>une </a:t>
            </a:r>
            <a:r>
              <a:rPr lang="fr-FR" sz="1400" b="1" i="1" dirty="0"/>
              <a:t>option FLE-FLS (français langue étrangère-français langue seconde) </a:t>
            </a:r>
            <a:r>
              <a:rPr lang="fr-FR" sz="1400" dirty="0"/>
              <a:t>au Capes de Lettres modernes (en 2013</a:t>
            </a:r>
            <a:r>
              <a:rPr lang="fr-FR" sz="1400" dirty="0" smtClean="0"/>
              <a:t>)</a:t>
            </a:r>
          </a:p>
          <a:p>
            <a:r>
              <a:rPr lang="fr-FR" sz="1400" dirty="0"/>
              <a:t>A</a:t>
            </a:r>
            <a:r>
              <a:rPr lang="fr-FR" sz="1400" dirty="0" smtClean="0"/>
              <a:t>jout </a:t>
            </a:r>
            <a:r>
              <a:rPr lang="fr-FR" sz="1400" dirty="0"/>
              <a:t>en 2015 de la référence à la</a:t>
            </a:r>
            <a:r>
              <a:rPr lang="fr-FR" sz="1400" b="1" i="1" dirty="0"/>
              <a:t> culture </a:t>
            </a:r>
            <a:r>
              <a:rPr lang="fr-FR" sz="1400" dirty="0"/>
              <a:t>dans la liste des piliers du socle éducatif, constitué jusque-là de « savoirs » et de « compétences </a:t>
            </a:r>
            <a:r>
              <a:rPr lang="fr-FR" sz="1400" dirty="0" smtClean="0"/>
              <a:t>».</a:t>
            </a:r>
          </a:p>
          <a:p>
            <a:r>
              <a:rPr lang="fr-FR" sz="1400" dirty="0"/>
              <a:t>Employé au pluriel </a:t>
            </a:r>
            <a:r>
              <a:rPr lang="fr-FR" sz="1400" dirty="0" smtClean="0"/>
              <a:t>(</a:t>
            </a:r>
            <a:r>
              <a:rPr lang="fr-FR" sz="1400" dirty="0"/>
              <a:t>comme les « savoirs » et les « compétences »), </a:t>
            </a:r>
            <a:r>
              <a:rPr lang="fr-FR" sz="1400" dirty="0" smtClean="0"/>
              <a:t>cette notion de « cultures »  correspond au fait que </a:t>
            </a:r>
            <a:r>
              <a:rPr lang="fr-FR" sz="1400" b="1" i="1" dirty="0" smtClean="0"/>
              <a:t>le </a:t>
            </a:r>
            <a:r>
              <a:rPr lang="fr-FR" sz="1400" b="1" i="1" dirty="0"/>
              <a:t>patrimoine national est </a:t>
            </a:r>
            <a:r>
              <a:rPr lang="fr-FR" sz="1400" b="1" i="1" dirty="0" smtClean="0"/>
              <a:t>irrigué </a:t>
            </a:r>
            <a:r>
              <a:rPr lang="fr-FR" sz="1400" b="1" i="1" dirty="0"/>
              <a:t>par les cultures régionales (métropolitaines et ultramarines) et de l’immigration</a:t>
            </a:r>
            <a:r>
              <a:rPr lang="fr-FR" sz="1400" dirty="0" smtClean="0"/>
              <a:t>. Cf. ajout dans la Constitution en 2008.</a:t>
            </a:r>
          </a:p>
          <a:p>
            <a:r>
              <a:rPr lang="fr-FR" sz="1400" dirty="0"/>
              <a:t>En dehors de </a:t>
            </a:r>
            <a:r>
              <a:rPr lang="fr-FR" sz="1400" dirty="0" smtClean="0"/>
              <a:t>l’Éducation </a:t>
            </a:r>
            <a:r>
              <a:rPr lang="fr-FR" sz="1400" dirty="0"/>
              <a:t>nationale, le concept de</a:t>
            </a:r>
            <a:r>
              <a:rPr lang="fr-FR" sz="1400" b="1" i="1" dirty="0"/>
              <a:t> diversité</a:t>
            </a:r>
            <a:r>
              <a:rPr lang="fr-FR" sz="1400" dirty="0"/>
              <a:t> a été officialisé suite aux révoltes juvéniles des quartiers populaires en </a:t>
            </a:r>
            <a:r>
              <a:rPr lang="fr-FR" sz="1400" dirty="0" smtClean="0"/>
              <a:t>2005. cf. la création </a:t>
            </a:r>
            <a:r>
              <a:rPr lang="fr-FR" sz="1400" dirty="0"/>
              <a:t>en 2006 de l’</a:t>
            </a:r>
            <a:r>
              <a:rPr lang="fr-FR" sz="1400" dirty="0" err="1"/>
              <a:t>Acsé</a:t>
            </a:r>
            <a:r>
              <a:rPr lang="fr-FR" sz="1400" dirty="0"/>
              <a:t>, l’Agence nationale pour la cohésion sociale et l’égalité des chances </a:t>
            </a:r>
            <a:endParaRPr lang="fr-FR" sz="1400" dirty="0" smtClean="0"/>
          </a:p>
          <a:p>
            <a:r>
              <a:rPr lang="fr-FR" sz="1400" dirty="0"/>
              <a:t>C</a:t>
            </a:r>
            <a:r>
              <a:rPr lang="fr-FR" sz="1400" dirty="0" smtClean="0"/>
              <a:t>adre </a:t>
            </a:r>
            <a:r>
              <a:rPr lang="fr-FR" sz="1400" dirty="0"/>
              <a:t>européen commun pour les langues vivantes </a:t>
            </a:r>
          </a:p>
          <a:p>
            <a:pPr marL="0" indent="0">
              <a:buNone/>
            </a:pPr>
            <a:r>
              <a:rPr lang="fr-FR" sz="1400" i="1" dirty="0" smtClean="0"/>
              <a:t>         « </a:t>
            </a:r>
            <a:r>
              <a:rPr lang="fr-FR" sz="1400" i="1" dirty="0"/>
              <a:t>Article 4. Prendre en compte la diversité des élèves- Adapter son enseignement et son action éducative à la diversité des élèves.</a:t>
            </a:r>
            <a:br>
              <a:rPr lang="fr-FR" sz="1400" i="1" dirty="0"/>
            </a:br>
            <a:r>
              <a:rPr lang="fr-FR" sz="1400" i="1" dirty="0" smtClean="0"/>
              <a:t>          Article </a:t>
            </a:r>
            <a:r>
              <a:rPr lang="fr-FR" sz="1400" i="1" dirty="0"/>
              <a:t>8 (…) Participer au développement d’une compétence interculturelle chez les élèves. » (MEN, 2013</a:t>
            </a:r>
            <a:r>
              <a:rPr lang="fr-FR" sz="1400" i="1" dirty="0" smtClean="0"/>
              <a:t>)</a:t>
            </a:r>
          </a:p>
          <a:p>
            <a:pPr marL="0" indent="0">
              <a:buNone/>
            </a:pPr>
            <a:endParaRPr lang="fr-FR" sz="1400" i="1" dirty="0" smtClean="0"/>
          </a:p>
          <a:p>
            <a:pPr marL="0" indent="0">
              <a:buNone/>
            </a:pPr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57279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solidFill>
                  <a:srgbClr val="C00000"/>
                </a:solidFill>
              </a:rPr>
              <a:t>(suite) Diversité, inclusion culturelle  et interculturel/</a:t>
            </a:r>
            <a:r>
              <a:rPr lang="fr-FR" sz="1800" dirty="0" err="1" smtClean="0">
                <a:solidFill>
                  <a:srgbClr val="C00000"/>
                </a:solidFill>
              </a:rPr>
              <a:t>intersectionnalité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sz="1200" i="1" dirty="0" smtClean="0"/>
          </a:p>
          <a:p>
            <a:pPr marL="0" indent="0">
              <a:buNone/>
            </a:pPr>
            <a:r>
              <a:rPr lang="fr-FR" sz="1400" dirty="0" smtClean="0"/>
              <a:t>.          </a:t>
            </a:r>
            <a:r>
              <a:rPr lang="fr-FR" sz="1400" b="1" i="1" dirty="0" smtClean="0"/>
              <a:t>Initiation </a:t>
            </a:r>
            <a:r>
              <a:rPr lang="fr-FR" sz="1400" b="1" i="1" dirty="0"/>
              <a:t>en classe de seconde à la littérature francophone et en première à la littérature </a:t>
            </a:r>
            <a:r>
              <a:rPr lang="fr-FR" sz="1400" b="1" i="1" dirty="0" smtClean="0"/>
              <a:t>européenne </a:t>
            </a:r>
            <a:r>
              <a:rPr lang="fr-FR" sz="1400" dirty="0" smtClean="0"/>
              <a:t>(</a:t>
            </a:r>
            <a:r>
              <a:rPr lang="fr-FR" sz="1400" dirty="0"/>
              <a:t>r</a:t>
            </a:r>
            <a:r>
              <a:rPr lang="fr-FR" sz="1400" dirty="0" smtClean="0"/>
              <a:t>éforme des lycées, pilotée par Alain </a:t>
            </a:r>
            <a:r>
              <a:rPr lang="fr-FR" sz="1400" dirty="0" err="1" smtClean="0"/>
              <a:t>Boissinot</a:t>
            </a:r>
            <a:r>
              <a:rPr lang="fr-FR" sz="1400" dirty="0" smtClean="0"/>
              <a:t> et Alain Viala en 2001)</a:t>
            </a:r>
            <a:r>
              <a:rPr lang="fr-FR" sz="1400" b="1" i="1" dirty="0" smtClean="0"/>
              <a:t>.</a:t>
            </a:r>
            <a:r>
              <a:rPr lang="fr-FR" sz="1400" dirty="0" smtClean="0"/>
              <a:t> Il est temps de la mettre en pratique…</a:t>
            </a:r>
          </a:p>
          <a:p>
            <a:endParaRPr lang="fr-FR" sz="1400" dirty="0"/>
          </a:p>
          <a:p>
            <a:r>
              <a:rPr lang="fr-FR" sz="1400" b="1" dirty="0" smtClean="0"/>
              <a:t>Valoriser les langues </a:t>
            </a:r>
            <a:r>
              <a:rPr lang="fr-FR" sz="1400" b="1" dirty="0"/>
              <a:t>de </a:t>
            </a:r>
            <a:r>
              <a:rPr lang="fr-FR" sz="1400" b="1" dirty="0" smtClean="0"/>
              <a:t>France </a:t>
            </a:r>
            <a:r>
              <a:rPr lang="fr-FR" sz="1400" dirty="0" smtClean="0"/>
              <a:t>(langues </a:t>
            </a:r>
            <a:r>
              <a:rPr lang="fr-FR" sz="1400" dirty="0"/>
              <a:t>régionales et de </a:t>
            </a:r>
            <a:r>
              <a:rPr lang="fr-FR" sz="1400" dirty="0" smtClean="0"/>
              <a:t>l’immigration). </a:t>
            </a:r>
            <a:r>
              <a:rPr lang="fr-FR" sz="1400" dirty="0"/>
              <a:t> </a:t>
            </a:r>
            <a:r>
              <a:rPr lang="fr-FR" sz="1400" dirty="0" smtClean="0"/>
              <a:t>Cf. La </a:t>
            </a:r>
            <a:r>
              <a:rPr lang="fr-FR" sz="1400" dirty="0"/>
              <a:t>Délégation générale à la langue française (DGLF), créée en 1989 au ministère de la </a:t>
            </a:r>
            <a:r>
              <a:rPr lang="fr-FR" sz="1400" dirty="0" smtClean="0"/>
              <a:t>Culture et devenue </a:t>
            </a:r>
            <a:r>
              <a:rPr lang="fr-FR" sz="1400" dirty="0"/>
              <a:t>en 2001 la Délégation générale à la langue française et aux langues de </a:t>
            </a:r>
            <a:r>
              <a:rPr lang="fr-FR" sz="1400" dirty="0" smtClean="0"/>
              <a:t>France </a:t>
            </a:r>
            <a:r>
              <a:rPr lang="fr-FR" sz="1400" b="1" dirty="0" smtClean="0"/>
              <a:t/>
            </a:r>
            <a:br>
              <a:rPr lang="fr-FR" sz="1400" b="1" dirty="0" smtClean="0"/>
            </a:br>
            <a:endParaRPr lang="fr-FR" sz="1400" dirty="0" smtClean="0"/>
          </a:p>
          <a:p>
            <a:r>
              <a:rPr lang="fr-FR" sz="1400" b="1" i="1" dirty="0"/>
              <a:t>I</a:t>
            </a:r>
            <a:r>
              <a:rPr lang="fr-FR" sz="1400" b="1" i="1" dirty="0" smtClean="0"/>
              <a:t>nclure </a:t>
            </a:r>
            <a:r>
              <a:rPr lang="fr-FR" sz="1400" b="1" i="1" dirty="0"/>
              <a:t>des éléments majeurs des littératures régionales aux programmes,</a:t>
            </a:r>
            <a:r>
              <a:rPr lang="fr-FR" sz="1400" dirty="0"/>
              <a:t> du français entre </a:t>
            </a:r>
            <a:r>
              <a:rPr lang="fr-FR" sz="1400" dirty="0" smtClean="0"/>
              <a:t>autres</a:t>
            </a:r>
            <a:r>
              <a:rPr lang="fr-FR" sz="1400" dirty="0"/>
              <a:t> </a:t>
            </a:r>
            <a:r>
              <a:rPr lang="fr-FR" sz="1400" dirty="0" smtClean="0"/>
              <a:t>(pétition)</a:t>
            </a:r>
            <a:br>
              <a:rPr lang="fr-FR" sz="1400" dirty="0" smtClean="0"/>
            </a:br>
            <a:r>
              <a:rPr lang="fr-FR" sz="1400" dirty="0" smtClean="0"/>
              <a:t>Exemples: la poésie des troubadours (Moyen Age) et de Frédéric Mistral (prix Nobel de littérature en 1905)</a:t>
            </a:r>
          </a:p>
          <a:p>
            <a:pPr marL="0" indent="0">
              <a:buNone/>
            </a:pPr>
            <a:r>
              <a:rPr lang="fr-FR" sz="1200" u="sng" dirty="0">
                <a:hlinkClick r:id="rId2"/>
              </a:rPr>
              <a:t>https://</a:t>
            </a:r>
            <a:r>
              <a:rPr lang="fr-FR" sz="1200" u="sng" dirty="0" smtClean="0">
                <a:hlinkClick r:id="rId2"/>
              </a:rPr>
              <a:t>www.mesopinions.com/petition/art-culture/vraie-place-litteratures-langues-regionales-programmes/193595</a:t>
            </a:r>
            <a:endParaRPr lang="fr-FR" sz="1200" u="sng" dirty="0" smtClean="0"/>
          </a:p>
          <a:p>
            <a:pPr marL="0" indent="0">
              <a:buNone/>
            </a:pPr>
            <a:endParaRPr lang="fr-FR" sz="1400" dirty="0" smtClean="0"/>
          </a:p>
          <a:p>
            <a:r>
              <a:rPr lang="fr-FR" sz="1400" b="1" i="1" dirty="0" smtClean="0"/>
              <a:t>Enseigner davantage la </a:t>
            </a:r>
            <a:r>
              <a:rPr lang="fr-FR" sz="1400" b="1" i="1" dirty="0"/>
              <a:t>langue </a:t>
            </a:r>
            <a:r>
              <a:rPr lang="fr-FR" sz="1400" b="1" i="1" dirty="0" smtClean="0"/>
              <a:t>arabe</a:t>
            </a:r>
            <a:r>
              <a:rPr lang="fr-FR" sz="1400" dirty="0" smtClean="0"/>
              <a:t>, 2e </a:t>
            </a:r>
            <a:r>
              <a:rPr lang="fr-FR" sz="1400" dirty="0"/>
              <a:t>langue parlée du pays, </a:t>
            </a:r>
            <a:r>
              <a:rPr lang="fr-FR" sz="1400" dirty="0" smtClean="0"/>
              <a:t>enseignée </a:t>
            </a:r>
            <a:r>
              <a:rPr lang="fr-FR" sz="1400" dirty="0"/>
              <a:t>dans 3% des </a:t>
            </a:r>
            <a:r>
              <a:rPr lang="fr-FR" sz="1400" dirty="0" smtClean="0"/>
              <a:t>établissements (soit </a:t>
            </a:r>
            <a:r>
              <a:rPr lang="fr-FR" sz="1400" dirty="0"/>
              <a:t>moins que le russe et le chinois</a:t>
            </a:r>
            <a:r>
              <a:rPr lang="fr-FR" sz="1400" dirty="0" smtClean="0"/>
              <a:t>).</a:t>
            </a:r>
          </a:p>
          <a:p>
            <a:pPr marL="0" indent="0">
              <a:buNone/>
            </a:pPr>
            <a:r>
              <a:rPr lang="fr-FR" sz="1400" dirty="0" smtClean="0"/>
              <a:t>Objectifs:  - éviter </a:t>
            </a:r>
            <a:r>
              <a:rPr lang="fr-FR" sz="1400" dirty="0"/>
              <a:t>la radicalisation de jeunes issus de l’immigration maghrébine, dans certaines mosquées par </a:t>
            </a:r>
            <a:r>
              <a:rPr lang="fr-FR" sz="1400" dirty="0" smtClean="0"/>
              <a:t>exemple</a:t>
            </a:r>
          </a:p>
          <a:p>
            <a:pPr marL="0" indent="0">
              <a:buNone/>
            </a:pPr>
            <a:r>
              <a:rPr lang="fr-FR" sz="1400" dirty="0"/>
              <a:t> </a:t>
            </a:r>
            <a:r>
              <a:rPr lang="fr-FR" sz="1400" dirty="0" smtClean="0"/>
              <a:t>                   - favoriser </a:t>
            </a:r>
            <a:r>
              <a:rPr lang="fr-FR" sz="1400" dirty="0"/>
              <a:t>les relations avec le monde arabo-musulman, composante du Sud global.  </a:t>
            </a:r>
            <a:endParaRPr lang="fr-FR" sz="1400" dirty="0" smtClean="0"/>
          </a:p>
          <a:p>
            <a:pPr marL="0" indent="0">
              <a:buNone/>
            </a:pPr>
            <a:r>
              <a:rPr lang="fr-FR" sz="1400" i="1" dirty="0"/>
              <a:t>France 2,</a:t>
            </a:r>
            <a:r>
              <a:rPr lang="fr-FR" sz="1400" dirty="0"/>
              <a:t> </a:t>
            </a:r>
            <a:r>
              <a:rPr lang="fr-FR" sz="1400" i="1" dirty="0"/>
              <a:t>« Mauvaise langue »,</a:t>
            </a:r>
            <a:r>
              <a:rPr lang="fr-FR" sz="1400" dirty="0"/>
              <a:t> émission </a:t>
            </a:r>
            <a:r>
              <a:rPr lang="fr-FR" sz="1400" i="1" dirty="0"/>
              <a:t>Infrarouge</a:t>
            </a:r>
            <a:r>
              <a:rPr lang="fr-FR" sz="1400" dirty="0"/>
              <a:t> (2024)</a:t>
            </a:r>
          </a:p>
          <a:p>
            <a:pPr marL="0" indent="0">
              <a:buNone/>
            </a:pPr>
            <a:r>
              <a:rPr lang="fr-FR" sz="1400" u="sng" dirty="0">
                <a:hlinkClick r:id="rId3"/>
              </a:rPr>
              <a:t>https://</a:t>
            </a:r>
            <a:r>
              <a:rPr lang="fr-FR" sz="1400" u="sng" dirty="0" smtClean="0">
                <a:hlinkClick r:id="rId3"/>
              </a:rPr>
              <a:t>www.france.tv/france-2/infrarouge/6436556-mauvaise-langue.html</a:t>
            </a:r>
            <a:endParaRPr lang="fr-FR" sz="1400" u="sng" dirty="0" smtClean="0"/>
          </a:p>
          <a:p>
            <a:pPr marL="0" indent="0">
              <a:buNone/>
            </a:pPr>
            <a:endParaRPr lang="fr-FR" sz="1300" u="sng" dirty="0" smtClean="0">
              <a:latin typeface="+mj-lt"/>
            </a:endParaRPr>
          </a:p>
          <a:p>
            <a:pPr marL="0" indent="0">
              <a:buNone/>
            </a:pPr>
            <a:r>
              <a:rPr lang="fr-FR" sz="1300" dirty="0" smtClean="0">
                <a:latin typeface="+mj-lt"/>
              </a:rPr>
              <a:t>          Références:   Martine Abdallah-</a:t>
            </a:r>
            <a:r>
              <a:rPr lang="fr-FR" sz="1300" dirty="0" err="1" smtClean="0">
                <a:latin typeface="+mj-lt"/>
              </a:rPr>
              <a:t>Pretceille</a:t>
            </a:r>
            <a:r>
              <a:rPr lang="fr-FR" sz="1300" dirty="0" smtClean="0">
                <a:latin typeface="+mj-lt"/>
              </a:rPr>
              <a:t>, </a:t>
            </a:r>
            <a:r>
              <a:rPr lang="fr-FR" sz="1300" i="1" dirty="0" smtClean="0">
                <a:latin typeface="+mj-lt"/>
              </a:rPr>
              <a:t>L'éducation</a:t>
            </a:r>
            <a:r>
              <a:rPr lang="fr-FR" sz="1300" i="1" dirty="0">
                <a:latin typeface="+mj-lt"/>
              </a:rPr>
              <a:t> </a:t>
            </a:r>
            <a:r>
              <a:rPr lang="fr-FR" sz="1300" i="1" dirty="0" smtClean="0">
                <a:latin typeface="+mj-lt"/>
              </a:rPr>
              <a:t>interculturelle </a:t>
            </a:r>
            <a:r>
              <a:rPr lang="fr-FR" sz="1300" dirty="0" smtClean="0">
                <a:latin typeface="+mj-lt"/>
              </a:rPr>
              <a:t>(1995)</a:t>
            </a:r>
            <a:endParaRPr lang="fr-FR" sz="1300" dirty="0">
              <a:latin typeface="+mj-lt"/>
            </a:endParaRPr>
          </a:p>
          <a:p>
            <a:pPr marL="0" indent="0">
              <a:buNone/>
            </a:pPr>
            <a:r>
              <a:rPr lang="fr-FR" sz="1300" dirty="0" smtClean="0">
                <a:latin typeface="+mj-lt"/>
              </a:rPr>
              <a:t>                                  </a:t>
            </a:r>
            <a:r>
              <a:rPr lang="fr-FR" sz="1300" dirty="0" err="1" smtClean="0">
                <a:latin typeface="+mj-lt"/>
              </a:rPr>
              <a:t>Kimberlé</a:t>
            </a:r>
            <a:r>
              <a:rPr lang="fr-FR" sz="1300" dirty="0" smtClean="0">
                <a:latin typeface="+mj-lt"/>
              </a:rPr>
              <a:t> </a:t>
            </a:r>
            <a:r>
              <a:rPr lang="fr-FR" sz="1300" dirty="0" err="1">
                <a:latin typeface="+mj-lt"/>
              </a:rPr>
              <a:t>Crenshaw</a:t>
            </a:r>
            <a:r>
              <a:rPr lang="fr-FR" sz="1300" dirty="0">
                <a:latin typeface="+mj-lt"/>
              </a:rPr>
              <a:t>, USA, </a:t>
            </a:r>
            <a:r>
              <a:rPr lang="fr-FR" sz="1300" dirty="0" smtClean="0">
                <a:latin typeface="+mj-lt"/>
              </a:rPr>
              <a:t>1989: </a:t>
            </a:r>
            <a:r>
              <a:rPr lang="fr-FR" sz="1300" dirty="0">
                <a:latin typeface="+mj-lt"/>
              </a:rPr>
              <a:t>à l’origine du concept d</a:t>
            </a:r>
            <a:r>
              <a:rPr lang="fr-FR" sz="1300" b="1" dirty="0">
                <a:latin typeface="+mj-lt"/>
              </a:rPr>
              <a:t>’</a:t>
            </a:r>
            <a:r>
              <a:rPr lang="fr-FR" sz="1300" dirty="0" err="1">
                <a:latin typeface="+mj-lt"/>
              </a:rPr>
              <a:t>intersectionnalité</a:t>
            </a:r>
            <a:r>
              <a:rPr lang="fr-FR" sz="1300" dirty="0">
                <a:latin typeface="+mj-lt"/>
              </a:rPr>
              <a:t> </a:t>
            </a:r>
            <a:r>
              <a:rPr lang="fr-FR" sz="1300" dirty="0" smtClean="0">
                <a:latin typeface="+mj-lt"/>
              </a:rPr>
              <a:t>(féminisme afro-américain) </a:t>
            </a:r>
            <a:endParaRPr lang="fr-FR" sz="1300" dirty="0">
              <a:latin typeface="+mj-lt"/>
            </a:endParaRPr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2069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600" dirty="0">
                <a:solidFill>
                  <a:srgbClr val="FF0000"/>
                </a:solidFill>
              </a:rPr>
              <a:t>É</a:t>
            </a:r>
            <a:r>
              <a:rPr lang="fr-FR" sz="1600" dirty="0" smtClean="0">
                <a:solidFill>
                  <a:srgbClr val="C00000"/>
                </a:solidFill>
              </a:rPr>
              <a:t>ducation </a:t>
            </a:r>
            <a:r>
              <a:rPr lang="fr-FR" sz="1600" dirty="0">
                <a:solidFill>
                  <a:srgbClr val="C00000"/>
                </a:solidFill>
              </a:rPr>
              <a:t>en faveur de la paix, du dialogue social, de la parité homme-femme  et de la </a:t>
            </a:r>
            <a:r>
              <a:rPr lang="fr-FR" sz="1600" dirty="0" smtClean="0">
                <a:solidFill>
                  <a:srgbClr val="C00000"/>
                </a:solidFill>
              </a:rPr>
              <a:t>démocratie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dirty="0" smtClean="0"/>
              <a:t>. Valorisation </a:t>
            </a:r>
            <a:r>
              <a:rPr lang="fr-FR" sz="1400" dirty="0"/>
              <a:t>des campagnes </a:t>
            </a:r>
            <a:r>
              <a:rPr lang="fr-FR" sz="1400" dirty="0" err="1"/>
              <a:t>scolaro</a:t>
            </a:r>
            <a:r>
              <a:rPr lang="fr-FR" sz="1400" dirty="0"/>
              <a:t>-sociales en faveur de l’égalité de genre et </a:t>
            </a:r>
            <a:r>
              <a:rPr lang="fr-FR" sz="1400" b="1" i="1" dirty="0"/>
              <a:t>inclusion </a:t>
            </a:r>
            <a:r>
              <a:rPr lang="fr-FR" sz="1400" b="1" i="1" dirty="0" err="1"/>
              <a:t>curriculaire</a:t>
            </a:r>
            <a:r>
              <a:rPr lang="fr-FR" sz="1400" b="1" i="1" dirty="0"/>
              <a:t> du concept de « cultures de genre, féminines et masculines »  </a:t>
            </a:r>
            <a:r>
              <a:rPr lang="fr-FR" sz="1400" b="1" i="1" dirty="0" smtClean="0"/>
              <a:t>. </a:t>
            </a:r>
            <a:br>
              <a:rPr lang="fr-FR" sz="1400" b="1" i="1" dirty="0" smtClean="0"/>
            </a:br>
            <a:r>
              <a:rPr lang="fr-FR" sz="1400" dirty="0" smtClean="0"/>
              <a:t>Exemple: enseignement de la littérature féminine en lycée.  Cf. l’</a:t>
            </a:r>
            <a:r>
              <a:rPr lang="fr-FR" sz="1400" dirty="0" err="1" smtClean="0"/>
              <a:t>oeuvre</a:t>
            </a:r>
            <a:r>
              <a:rPr lang="fr-FR" sz="1400" dirty="0" smtClean="0"/>
              <a:t> engagée d’Olympe de Gouges, d’Annie </a:t>
            </a:r>
            <a:r>
              <a:rPr lang="fr-FR" sz="1400" dirty="0" err="1" smtClean="0"/>
              <a:t>Ernaux</a:t>
            </a:r>
            <a:r>
              <a:rPr lang="fr-FR" sz="1400" dirty="0" smtClean="0"/>
              <a:t> …</a:t>
            </a:r>
          </a:p>
          <a:p>
            <a:pPr marL="0" indent="0">
              <a:buNone/>
            </a:pP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>. Valorisation </a:t>
            </a:r>
          </a:p>
          <a:p>
            <a:pPr marL="0" indent="0">
              <a:buNone/>
            </a:pPr>
            <a:r>
              <a:rPr lang="fr-FR" sz="1400" dirty="0"/>
              <a:t> </a:t>
            </a:r>
            <a:r>
              <a:rPr lang="fr-FR" sz="1400" dirty="0" smtClean="0"/>
              <a:t>        - des </a:t>
            </a:r>
            <a:r>
              <a:rPr lang="fr-FR" sz="1400" dirty="0"/>
              <a:t>campagnes de </a:t>
            </a:r>
            <a:r>
              <a:rPr lang="fr-FR" sz="1400" b="1" i="1" dirty="0"/>
              <a:t>lutte contre le harcèlement scolaire, le cyber harcèlement</a:t>
            </a:r>
            <a:r>
              <a:rPr lang="fr-FR" sz="1400" dirty="0"/>
              <a:t> </a:t>
            </a:r>
            <a:r>
              <a:rPr lang="fr-FR" sz="1400" dirty="0" smtClean="0"/>
              <a:t>cf</a:t>
            </a:r>
            <a:r>
              <a:rPr lang="fr-FR" sz="1400" dirty="0"/>
              <a:t>. </a:t>
            </a:r>
            <a:r>
              <a:rPr lang="fr-FR" sz="1400" dirty="0" smtClean="0"/>
              <a:t>les travaux d’Éric </a:t>
            </a:r>
            <a:r>
              <a:rPr lang="fr-FR" sz="1400" dirty="0" err="1" smtClean="0"/>
              <a:t>Debarbieux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>         - et </a:t>
            </a:r>
            <a:r>
              <a:rPr lang="fr-FR" sz="1400" dirty="0"/>
              <a:t>d’une campagne à mener </a:t>
            </a:r>
            <a:r>
              <a:rPr lang="fr-FR" sz="1400" dirty="0" smtClean="0"/>
              <a:t>en </a:t>
            </a:r>
            <a:r>
              <a:rPr lang="fr-FR" sz="1400" dirty="0"/>
              <a:t>complément, visant à </a:t>
            </a:r>
            <a:r>
              <a:rPr lang="fr-FR" sz="1400" b="1" i="1" dirty="0"/>
              <a:t>restaurer l’autorité morale et intellectuelle des enseignants et des personnels d’éducation,</a:t>
            </a:r>
            <a:r>
              <a:rPr lang="fr-FR" sz="1400" dirty="0"/>
              <a:t> dont une majorité est constituée de femmes.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563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/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Problématique </a:t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/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Eléments de contexte/bataille des idées/ A quoi riposter?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900" dirty="0" smtClean="0"/>
              <a:t>      - Quels </a:t>
            </a:r>
            <a:r>
              <a:rPr lang="fr-FR" sz="1900" dirty="0"/>
              <a:t>sont  les </a:t>
            </a:r>
            <a:r>
              <a:rPr lang="fr-FR" sz="1900" b="1" dirty="0"/>
              <a:t>courants d’idées principaux </a:t>
            </a:r>
            <a:r>
              <a:rPr lang="fr-FR" sz="1900" dirty="0"/>
              <a:t>voire dominants ? </a:t>
            </a:r>
            <a:endParaRPr lang="fr-FR" sz="1900" dirty="0" smtClean="0"/>
          </a:p>
          <a:p>
            <a:pPr marL="0" indent="0">
              <a:buNone/>
            </a:pPr>
            <a:endParaRPr lang="fr-FR" sz="1900" dirty="0" smtClean="0"/>
          </a:p>
          <a:p>
            <a:pPr marL="0" indent="0">
              <a:buNone/>
            </a:pPr>
            <a:r>
              <a:rPr lang="fr-FR" sz="1900" dirty="0"/>
              <a:t> </a:t>
            </a:r>
            <a:r>
              <a:rPr lang="fr-FR" sz="1900" dirty="0" smtClean="0"/>
              <a:t>     - Comment </a:t>
            </a:r>
            <a:r>
              <a:rPr lang="fr-FR" sz="1900" dirty="0"/>
              <a:t>se situe le </a:t>
            </a:r>
            <a:r>
              <a:rPr lang="fr-FR" sz="1900" b="1" dirty="0"/>
              <a:t>courant progressiste </a:t>
            </a:r>
            <a:r>
              <a:rPr lang="fr-FR" sz="1900" dirty="0"/>
              <a:t>auquel sont attachés la majorité des enseignants et des personnels </a:t>
            </a:r>
            <a:r>
              <a:rPr lang="fr-FR" sz="1900" dirty="0" smtClean="0"/>
              <a:t>d’éducation (en tant </a:t>
            </a:r>
            <a:r>
              <a:rPr lang="fr-FR" sz="1900" dirty="0"/>
              <a:t>q</a:t>
            </a:r>
            <a:r>
              <a:rPr lang="fr-FR" sz="1900" dirty="0" smtClean="0"/>
              <a:t>u’intellectuel collectif engagé)? </a:t>
            </a:r>
          </a:p>
          <a:p>
            <a:pPr marL="0" indent="0">
              <a:buNone/>
            </a:pPr>
            <a:endParaRPr lang="fr-FR" sz="1900" dirty="0" smtClean="0"/>
          </a:p>
          <a:p>
            <a:pPr marL="0" indent="0">
              <a:buNone/>
            </a:pPr>
            <a:r>
              <a:rPr lang="fr-FR" sz="1900" dirty="0"/>
              <a:t> </a:t>
            </a:r>
            <a:r>
              <a:rPr lang="fr-FR" sz="1900" dirty="0" smtClean="0"/>
              <a:t>     - Quelles </a:t>
            </a:r>
            <a:r>
              <a:rPr lang="fr-FR" sz="1900" dirty="0"/>
              <a:t>sont les </a:t>
            </a:r>
            <a:r>
              <a:rPr lang="fr-FR" sz="1900" b="1" dirty="0"/>
              <a:t>perspectives </a:t>
            </a:r>
            <a:r>
              <a:rPr lang="fr-FR" sz="1900" b="1" dirty="0" smtClean="0"/>
              <a:t>idéologiques émergentes</a:t>
            </a:r>
            <a:r>
              <a:rPr lang="fr-FR" sz="1900" b="1" dirty="0"/>
              <a:t>, </a:t>
            </a:r>
            <a:r>
              <a:rPr lang="fr-FR" sz="1900" dirty="0"/>
              <a:t>alimentées dans la société civile et dans les </a:t>
            </a:r>
            <a:r>
              <a:rPr lang="fr-FR" sz="1900" dirty="0" smtClean="0"/>
              <a:t>médias, </a:t>
            </a:r>
            <a:r>
              <a:rPr lang="fr-FR" sz="1900" dirty="0"/>
              <a:t>et qui sont </a:t>
            </a:r>
            <a:r>
              <a:rPr lang="fr-FR" sz="1900" b="1" dirty="0"/>
              <a:t>aptes à être incluses dans un curriculum </a:t>
            </a:r>
            <a:r>
              <a:rPr lang="fr-FR" sz="1900" dirty="0"/>
              <a:t>?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5146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2000" dirty="0">
                <a:solidFill>
                  <a:srgbClr val="C00000"/>
                </a:solidFill>
              </a:rPr>
              <a:t>Courant </a:t>
            </a:r>
            <a:r>
              <a:rPr lang="fr-FR" sz="2000" dirty="0" smtClean="0">
                <a:solidFill>
                  <a:srgbClr val="C00000"/>
                </a:solidFill>
              </a:rPr>
              <a:t>techno-</a:t>
            </a:r>
            <a:r>
              <a:rPr lang="fr-FR" sz="2000" dirty="0" err="1" smtClean="0">
                <a:solidFill>
                  <a:srgbClr val="C00000"/>
                </a:solidFill>
              </a:rPr>
              <a:t>libertarien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 smtClean="0"/>
              <a:t>            Les </a:t>
            </a:r>
            <a:r>
              <a:rPr lang="fr-FR" sz="1800" dirty="0"/>
              <a:t>principes </a:t>
            </a:r>
            <a:r>
              <a:rPr lang="fr-FR" sz="1800" dirty="0" err="1" smtClean="0"/>
              <a:t>libertariens</a:t>
            </a:r>
            <a:r>
              <a:rPr lang="fr-FR" sz="1800" dirty="0" smtClean="0"/>
              <a:t>  (cf. la caste « Tech » de </a:t>
            </a:r>
            <a:r>
              <a:rPr lang="fr-FR" sz="1800" dirty="0" err="1" smtClean="0"/>
              <a:t>Sillicon</a:t>
            </a:r>
            <a:r>
              <a:rPr lang="fr-FR" sz="1800" dirty="0" smtClean="0"/>
              <a:t> </a:t>
            </a:r>
            <a:r>
              <a:rPr lang="fr-FR" sz="1800" dirty="0" err="1" smtClean="0"/>
              <a:t>valley</a:t>
            </a:r>
            <a:r>
              <a:rPr lang="fr-FR" sz="1800" dirty="0" smtClean="0"/>
              <a:t>  aux USA, représentée par </a:t>
            </a:r>
            <a:r>
              <a:rPr lang="fr-FR" sz="1800" dirty="0" err="1" smtClean="0"/>
              <a:t>Elon</a:t>
            </a:r>
            <a:r>
              <a:rPr lang="fr-FR" sz="1800" dirty="0" smtClean="0"/>
              <a:t> </a:t>
            </a:r>
            <a:r>
              <a:rPr lang="fr-FR" sz="1800" dirty="0" err="1" smtClean="0"/>
              <a:t>Musk</a:t>
            </a:r>
            <a:r>
              <a:rPr lang="fr-FR" sz="1800" dirty="0" smtClean="0"/>
              <a:t>):</a:t>
            </a:r>
          </a:p>
          <a:p>
            <a:pPr marL="0" indent="0">
              <a:buNone/>
            </a:pP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    </a:t>
            </a:r>
            <a:r>
              <a:rPr lang="fr-FR" sz="1800" dirty="0" smtClean="0"/>
              <a:t>- </a:t>
            </a:r>
            <a:r>
              <a:rPr lang="fr-FR" sz="1800" b="1" dirty="0" smtClean="0"/>
              <a:t>la </a:t>
            </a:r>
            <a:r>
              <a:rPr lang="fr-FR" sz="1800" b="1" dirty="0"/>
              <a:t>priorité donnée à la liberté et au droit naturel, </a:t>
            </a:r>
            <a:r>
              <a:rPr lang="fr-FR" sz="1800" dirty="0"/>
              <a:t>à l'individualisme et à l'association volontaire sur d'autres valeurs telles que l'autorité et la tradition</a:t>
            </a:r>
          </a:p>
          <a:p>
            <a:pPr marL="0" indent="0">
              <a:buNone/>
            </a:pPr>
            <a:r>
              <a:rPr lang="fr-FR" sz="1800" dirty="0"/>
              <a:t>     -</a:t>
            </a:r>
            <a:r>
              <a:rPr lang="fr-FR" sz="1800" b="1" dirty="0"/>
              <a:t>la réduction des prérogatives de l'État</a:t>
            </a:r>
            <a:r>
              <a:rPr lang="fr-FR" sz="1800" dirty="0"/>
              <a:t> </a:t>
            </a:r>
            <a:r>
              <a:rPr lang="fr-FR" sz="1800" dirty="0" smtClean="0"/>
              <a:t>jugé </a:t>
            </a:r>
            <a:r>
              <a:rPr lang="fr-FR" sz="1800" dirty="0"/>
              <a:t>comme institution coercitive, voire illégitime. Éloge d’un État minimal (</a:t>
            </a:r>
            <a:r>
              <a:rPr lang="fr-FR" sz="1800" dirty="0" err="1"/>
              <a:t>minarchisme</a:t>
            </a:r>
            <a:r>
              <a:rPr lang="fr-FR" sz="1800" dirty="0"/>
              <a:t>) ou d’une absence d'État (</a:t>
            </a:r>
            <a:r>
              <a:rPr lang="fr-FR" sz="1800" dirty="0" err="1"/>
              <a:t>anarcho</a:t>
            </a:r>
            <a:r>
              <a:rPr lang="fr-FR" sz="1800" dirty="0"/>
              <a:t>-capitalisme</a:t>
            </a:r>
            <a:r>
              <a:rPr lang="fr-FR" sz="1800" dirty="0" smtClean="0"/>
              <a:t>)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-</a:t>
            </a:r>
            <a:r>
              <a:rPr lang="fr-FR" sz="1800" b="1" dirty="0"/>
              <a:t>la promotion d’un </a:t>
            </a:r>
            <a:r>
              <a:rPr lang="fr-FR" sz="1800" b="1" dirty="0" smtClean="0"/>
              <a:t>ultra-libéralisme </a:t>
            </a:r>
            <a:r>
              <a:rPr lang="fr-FR" sz="1800" b="1" dirty="0"/>
              <a:t>économique, </a:t>
            </a:r>
            <a:r>
              <a:rPr lang="fr-FR" sz="1800" dirty="0"/>
              <a:t>s'exerçant dans le cadre d'un capitalisme dérégulé et s'autorégulant naturellement, de manière à allouer les ressources et à assurer la croissance </a:t>
            </a:r>
            <a:r>
              <a:rPr lang="fr-FR" sz="1800" dirty="0" smtClean="0"/>
              <a:t>économique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</a:t>
            </a:r>
            <a:r>
              <a:rPr lang="fr-FR" sz="1800" dirty="0"/>
              <a:t>-</a:t>
            </a:r>
            <a:r>
              <a:rPr lang="fr-FR" sz="1800" b="1" dirty="0"/>
              <a:t>le musèlement des médias </a:t>
            </a:r>
            <a:r>
              <a:rPr lang="fr-FR" sz="1800" dirty="0"/>
              <a:t>(en principe instance de contre-pouvoir) et des réseaux sociaux pour assurer une certaine hégémonie de ce courant, à terme.  </a:t>
            </a:r>
          </a:p>
        </p:txBody>
      </p:sp>
    </p:spTree>
    <p:extLst>
      <p:ext uri="{BB962C8B-B14F-4D97-AF65-F5344CB8AC3E}">
        <p14:creationId xmlns:p14="http://schemas.microsoft.com/office/powerpoint/2010/main" val="155543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>
                <a:solidFill>
                  <a:srgbClr val="C00000"/>
                </a:solidFill>
              </a:rPr>
              <a:t>Le capitalisme cognitif (ou « économie néolibérale de la </a:t>
            </a:r>
            <a:r>
              <a:rPr lang="fr-FR" sz="2000" dirty="0" smtClean="0">
                <a:solidFill>
                  <a:srgbClr val="C00000"/>
                </a:solidFill>
              </a:rPr>
              <a:t>connaissance »)</a:t>
            </a: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1800" dirty="0" smtClean="0"/>
              <a:t>Mise </a:t>
            </a:r>
            <a:r>
              <a:rPr lang="fr-FR" sz="1800" dirty="0"/>
              <a:t>en place de la </a:t>
            </a:r>
            <a:r>
              <a:rPr lang="fr-FR" sz="1800" b="1" dirty="0"/>
              <a:t>stratégie de Lisbonne </a:t>
            </a:r>
            <a:r>
              <a:rPr lang="fr-FR" sz="1800" dirty="0" smtClean="0"/>
              <a:t>à </a:t>
            </a:r>
            <a:r>
              <a:rPr lang="fr-FR" sz="1800" dirty="0"/>
              <a:t>l’échelle de l’Union européenne en 2009 </a:t>
            </a:r>
          </a:p>
          <a:p>
            <a:pPr algn="just"/>
            <a:r>
              <a:rPr lang="fr-FR" sz="1800" dirty="0"/>
              <a:t>D</a:t>
            </a:r>
            <a:r>
              <a:rPr lang="fr-FR" sz="1800" dirty="0" smtClean="0"/>
              <a:t>éclinaisons </a:t>
            </a:r>
            <a:r>
              <a:rPr lang="fr-FR" sz="1800" dirty="0"/>
              <a:t>nationales </a:t>
            </a:r>
            <a:r>
              <a:rPr lang="fr-FR" sz="1800" dirty="0" smtClean="0"/>
              <a:t>: la </a:t>
            </a:r>
            <a:r>
              <a:rPr lang="fr-FR" sz="1800" b="1" dirty="0"/>
              <a:t>loi LRU/Libertés et responsabilités des </a:t>
            </a:r>
            <a:r>
              <a:rPr lang="fr-FR" sz="1800" b="1" dirty="0" smtClean="0"/>
              <a:t>universités, les pôles régionaux de compétitivité</a:t>
            </a:r>
            <a:r>
              <a:rPr lang="fr-FR" sz="1800" dirty="0" smtClean="0"/>
              <a:t>…</a:t>
            </a:r>
          </a:p>
          <a:p>
            <a:pPr algn="just"/>
            <a:r>
              <a:rPr lang="fr-FR" sz="1800" dirty="0"/>
              <a:t>P</a:t>
            </a:r>
            <a:r>
              <a:rPr lang="fr-FR" sz="1800" dirty="0" smtClean="0"/>
              <a:t>rogramme </a:t>
            </a:r>
            <a:r>
              <a:rPr lang="fr-FR" sz="1800" dirty="0"/>
              <a:t>de transformation des parcours universitaires et scolaires, sur la base des </a:t>
            </a:r>
            <a:r>
              <a:rPr lang="fr-FR" sz="1800" b="1" dirty="0"/>
              <a:t>principes de rentabilité et de </a:t>
            </a:r>
            <a:r>
              <a:rPr lang="fr-FR" sz="1800" b="1" dirty="0" smtClean="0"/>
              <a:t>compétitivité</a:t>
            </a:r>
          </a:p>
          <a:p>
            <a:pPr algn="just"/>
            <a:r>
              <a:rPr lang="fr-FR" sz="1800" b="1" dirty="0" smtClean="0"/>
              <a:t>Déséquilibre croissant entre </a:t>
            </a:r>
            <a:r>
              <a:rPr lang="fr-FR" sz="1800" b="1" dirty="0"/>
              <a:t>champs disciplinaires </a:t>
            </a:r>
            <a:r>
              <a:rPr lang="fr-FR" sz="1800" dirty="0" smtClean="0"/>
              <a:t>(et à l’intérieur de ces champs)</a:t>
            </a:r>
          </a:p>
          <a:p>
            <a:r>
              <a:rPr lang="fr-FR" sz="1800" b="1" dirty="0" smtClean="0"/>
              <a:t>Discrimination d’humanités </a:t>
            </a:r>
            <a:r>
              <a:rPr lang="fr-FR" sz="1800" b="1" dirty="0"/>
              <a:t>et  sciences sociales </a:t>
            </a:r>
            <a:r>
              <a:rPr lang="fr-FR" sz="1800" dirty="0"/>
              <a:t>(LLA-SHS), jugées </a:t>
            </a:r>
            <a:r>
              <a:rPr lang="fr-FR" sz="1800" dirty="0" smtClean="0"/>
              <a:t>moins </a:t>
            </a:r>
            <a:r>
              <a:rPr lang="fr-FR" sz="1800" dirty="0"/>
              <a:t>rentables et </a:t>
            </a:r>
            <a:r>
              <a:rPr lang="fr-FR" sz="1800" dirty="0" smtClean="0"/>
              <a:t>«</a:t>
            </a:r>
            <a:r>
              <a:rPr lang="fr-FR" sz="1800" dirty="0"/>
              <a:t> subversives </a:t>
            </a:r>
            <a:r>
              <a:rPr lang="fr-FR" sz="1800" dirty="0" smtClean="0"/>
              <a:t>». </a:t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Références de lecture: </a:t>
            </a:r>
          </a:p>
          <a:p>
            <a:pPr fontAlgn="base"/>
            <a:r>
              <a:rPr lang="fr-FR" sz="1800" dirty="0"/>
              <a:t>Yann </a:t>
            </a:r>
            <a:r>
              <a:rPr lang="fr-FR" sz="1800" dirty="0" err="1"/>
              <a:t>Moulier</a:t>
            </a:r>
            <a:r>
              <a:rPr lang="fr-FR" sz="1800" dirty="0"/>
              <a:t> </a:t>
            </a:r>
            <a:r>
              <a:rPr lang="fr-FR" sz="1800" dirty="0" err="1"/>
              <a:t>Boutang</a:t>
            </a:r>
            <a:r>
              <a:rPr lang="fr-FR" sz="1800" dirty="0"/>
              <a:t>,</a:t>
            </a:r>
            <a:r>
              <a:rPr lang="fr-FR" sz="1800" b="1" dirty="0"/>
              <a:t> </a:t>
            </a:r>
            <a:r>
              <a:rPr lang="fr-FR" sz="1800" i="1" dirty="0"/>
              <a:t>Le capitalisme cognitif, la nouvelle grande transformation </a:t>
            </a:r>
            <a:r>
              <a:rPr lang="fr-FR" sz="1800" dirty="0"/>
              <a:t>(Paris, Ed. Amsterdam, 2008</a:t>
            </a:r>
            <a:r>
              <a:rPr lang="fr-FR" sz="1800" dirty="0" smtClean="0"/>
              <a:t>)</a:t>
            </a:r>
            <a:r>
              <a:rPr lang="fr-FR" sz="1800" dirty="0"/>
              <a:t> </a:t>
            </a:r>
          </a:p>
          <a:p>
            <a:r>
              <a:rPr lang="fr-FR" sz="1800" dirty="0"/>
              <a:t>Marc </a:t>
            </a:r>
            <a:r>
              <a:rPr lang="fr-FR" sz="1800" dirty="0" err="1"/>
              <a:t>Conesa</a:t>
            </a:r>
            <a:r>
              <a:rPr lang="fr-FR" sz="1800" dirty="0"/>
              <a:t>, Pierre-Yves Lacour, Frédéric Rousseau, Jean-François Thomas (</a:t>
            </a:r>
            <a:r>
              <a:rPr lang="fr-FR" sz="1800" dirty="0" err="1"/>
              <a:t>dir</a:t>
            </a:r>
            <a:r>
              <a:rPr lang="fr-FR" sz="1800" dirty="0"/>
              <a:t>), </a:t>
            </a:r>
            <a:r>
              <a:rPr lang="fr-FR" sz="1800" i="1" dirty="0"/>
              <a:t>Faut-il brûler les humanités et les sciences humaines et sociales ?</a:t>
            </a:r>
            <a:r>
              <a:rPr lang="fr-FR" sz="1800" dirty="0"/>
              <a:t> Paris, Michel </a:t>
            </a:r>
            <a:r>
              <a:rPr lang="fr-FR" sz="1800" dirty="0" err="1"/>
              <a:t>Houdiard</a:t>
            </a:r>
            <a:r>
              <a:rPr lang="fr-FR" sz="1800" dirty="0"/>
              <a:t> Éditeur, 2013.</a:t>
            </a:r>
          </a:p>
          <a:p>
            <a:pPr marL="0" indent="0" algn="just">
              <a:buNone/>
            </a:pP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32062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>Vers une internationale réactionnaire </a:t>
            </a:r>
            <a:r>
              <a:rPr lang="fr-FR" sz="2000" dirty="0" smtClean="0"/>
              <a:t>(citation du président E Macron)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1600" dirty="0" smtClean="0"/>
              <a:t>Ses principes </a:t>
            </a:r>
            <a:r>
              <a:rPr lang="fr-FR" sz="1600" dirty="0"/>
              <a:t>résultent de la tradition d’un État-nation fort, tel qu’il a été constitué au XIXe siècle, en Europe en particulier </a:t>
            </a:r>
            <a:r>
              <a:rPr lang="fr-FR" sz="1600" dirty="0" smtClean="0"/>
              <a:t>:</a:t>
            </a:r>
          </a:p>
          <a:p>
            <a:pPr marL="0" indent="0" algn="just">
              <a:buNone/>
            </a:pPr>
            <a:endParaRPr lang="fr-FR" sz="1600" dirty="0"/>
          </a:p>
          <a:p>
            <a:pPr marL="0" lvl="0" indent="0" algn="just">
              <a:buNone/>
            </a:pPr>
            <a:r>
              <a:rPr lang="fr-FR" sz="1600" b="1" dirty="0" smtClean="0"/>
              <a:t>.  tradition jacobine et centralisatrice en France</a:t>
            </a:r>
            <a:r>
              <a:rPr lang="fr-FR" sz="1600" dirty="0" smtClean="0"/>
              <a:t>: marginalisation des </a:t>
            </a:r>
            <a:r>
              <a:rPr lang="fr-FR" sz="1600" b="1" dirty="0" smtClean="0"/>
              <a:t>langues-cultures des régions </a:t>
            </a:r>
            <a:r>
              <a:rPr lang="fr-FR" sz="1600" dirty="0" smtClean="0"/>
              <a:t>(historiques et ultramarines) </a:t>
            </a:r>
            <a:endParaRPr lang="fr-FR" sz="1500" dirty="0" smtClean="0"/>
          </a:p>
          <a:p>
            <a:pPr marL="0" indent="0" algn="just">
              <a:buNone/>
            </a:pPr>
            <a:r>
              <a:rPr lang="fr-FR" sz="1500" dirty="0" smtClean="0"/>
              <a:t>Réf.: Philippe Blanchet, </a:t>
            </a:r>
            <a:r>
              <a:rPr lang="fr-FR" sz="1500" i="1" dirty="0">
                <a:hlinkClick r:id="rId2"/>
              </a:rPr>
              <a:t>Discriminations : combattre la </a:t>
            </a:r>
            <a:r>
              <a:rPr lang="fr-FR" sz="1500" i="1" dirty="0" err="1" smtClean="0">
                <a:hlinkClick r:id="rId2"/>
              </a:rPr>
              <a:t>glottophobie</a:t>
            </a:r>
            <a:r>
              <a:rPr lang="fr-FR" sz="1500" i="1" dirty="0" smtClean="0">
                <a:hlinkClick r:id="rId2"/>
              </a:rPr>
              <a:t> </a:t>
            </a:r>
            <a:r>
              <a:rPr lang="fr-FR" sz="1500" dirty="0" smtClean="0">
                <a:hlinkClick r:id="rId2"/>
              </a:rPr>
              <a:t>(2016)</a:t>
            </a:r>
            <a:endParaRPr lang="fr-FR" sz="1500" dirty="0">
              <a:hlinkClick r:id="rId2"/>
            </a:endParaRPr>
          </a:p>
          <a:p>
            <a:pPr marL="0" lvl="0" indent="0" algn="just">
              <a:buNone/>
            </a:pPr>
            <a:endParaRPr lang="fr-FR" sz="1600" dirty="0" smtClean="0"/>
          </a:p>
          <a:p>
            <a:pPr marL="0" lvl="0" indent="0" algn="just">
              <a:buNone/>
            </a:pPr>
            <a:r>
              <a:rPr lang="fr-FR" sz="1600" b="1" dirty="0"/>
              <a:t> </a:t>
            </a:r>
            <a:r>
              <a:rPr lang="fr-FR" sz="1600" b="1" dirty="0" smtClean="0"/>
              <a:t>. promotion </a:t>
            </a:r>
            <a:r>
              <a:rPr lang="fr-FR" sz="1600" b="1" dirty="0"/>
              <a:t>d'une identité nationale</a:t>
            </a:r>
            <a:r>
              <a:rPr lang="fr-FR" sz="1600" dirty="0"/>
              <a:t>, </a:t>
            </a:r>
            <a:r>
              <a:rPr lang="fr-FR" sz="1600" b="1" dirty="0"/>
              <a:t>voire ethno-nationale, </a:t>
            </a:r>
            <a:r>
              <a:rPr lang="fr-FR" sz="1600" dirty="0"/>
              <a:t>souvent liée à la volonté de </a:t>
            </a:r>
            <a:r>
              <a:rPr lang="fr-FR" sz="1600" b="1" dirty="0"/>
              <a:t>réguler les migrations sur le territoire</a:t>
            </a:r>
            <a:r>
              <a:rPr lang="fr-FR" sz="1600" dirty="0"/>
              <a:t>, migrations non européennes, venues du Sud </a:t>
            </a:r>
            <a:r>
              <a:rPr lang="fr-FR" sz="1600" dirty="0" smtClean="0"/>
              <a:t>global</a:t>
            </a:r>
          </a:p>
          <a:p>
            <a:pPr marL="0" lvl="0" indent="0" algn="just">
              <a:buNone/>
            </a:pPr>
            <a:endParaRPr lang="fr-FR" sz="1600" dirty="0"/>
          </a:p>
          <a:p>
            <a:pPr marL="0" lvl="0" indent="0" algn="just">
              <a:buNone/>
            </a:pPr>
            <a:r>
              <a:rPr lang="fr-FR" sz="1600" dirty="0" smtClean="0"/>
              <a:t> . </a:t>
            </a:r>
            <a:r>
              <a:rPr lang="fr-FR" sz="1600" b="1" dirty="0" smtClean="0"/>
              <a:t>promotion </a:t>
            </a:r>
            <a:r>
              <a:rPr lang="fr-FR" sz="1600" b="1" dirty="0"/>
              <a:t>de  l'ordre et de la sécurité </a:t>
            </a:r>
            <a:r>
              <a:rPr lang="fr-FR" sz="1600" dirty="0"/>
              <a:t>via les secteurs régaliens de la police et de </a:t>
            </a:r>
            <a:r>
              <a:rPr lang="fr-FR" sz="1600" dirty="0" smtClean="0"/>
              <a:t>l’armée.</a:t>
            </a:r>
            <a:r>
              <a:rPr lang="fr-FR" sz="1600" b="1" dirty="0" smtClean="0"/>
              <a:t> Remilitarisation et commerce des armes dans un contexte de crise </a:t>
            </a:r>
            <a:r>
              <a:rPr lang="fr-FR" sz="1600" b="1" dirty="0" err="1"/>
              <a:t>géo-stratégique</a:t>
            </a:r>
            <a:r>
              <a:rPr lang="fr-FR" sz="1600" b="1" dirty="0"/>
              <a:t>, </a:t>
            </a:r>
            <a:r>
              <a:rPr lang="fr-FR" sz="1600" dirty="0" smtClean="0"/>
              <a:t>de conflits </a:t>
            </a:r>
            <a:r>
              <a:rPr lang="fr-FR" sz="1600" dirty="0"/>
              <a:t>guerriers </a:t>
            </a:r>
            <a:r>
              <a:rPr lang="fr-FR" sz="1600" dirty="0" smtClean="0"/>
              <a:t>de </a:t>
            </a:r>
            <a:r>
              <a:rPr lang="fr-FR" sz="1600" dirty="0"/>
              <a:t>grande ampleur (en Ukraine, en Palestine</a:t>
            </a:r>
            <a:r>
              <a:rPr lang="fr-FR" sz="1600" dirty="0" smtClean="0"/>
              <a:t>…)</a:t>
            </a:r>
          </a:p>
          <a:p>
            <a:pPr marL="0" lvl="0" indent="0" algn="just">
              <a:buNone/>
            </a:pPr>
            <a:endParaRPr lang="fr-FR" sz="1600" dirty="0"/>
          </a:p>
          <a:p>
            <a:pPr marL="0" lvl="0" indent="0" algn="just">
              <a:buNone/>
            </a:pPr>
            <a:r>
              <a:rPr lang="fr-FR" sz="1600" b="1" dirty="0" smtClean="0"/>
              <a:t> . principe </a:t>
            </a:r>
            <a:r>
              <a:rPr lang="fr-FR" sz="1600" b="1" dirty="0"/>
              <a:t>d’autorité</a:t>
            </a:r>
            <a:r>
              <a:rPr lang="fr-FR" sz="1600" dirty="0"/>
              <a:t>, à valoriser au niveau de la justice pénale et du système scolaire</a:t>
            </a:r>
            <a:r>
              <a:rPr lang="fr-FR" sz="1600" dirty="0" smtClean="0"/>
              <a:t>.</a:t>
            </a:r>
          </a:p>
          <a:p>
            <a:pPr marL="0" lvl="0" indent="0" algn="just">
              <a:buNone/>
            </a:pPr>
            <a:r>
              <a:rPr lang="fr-FR" sz="1600" dirty="0" smtClean="0"/>
              <a:t>------------------------------</a:t>
            </a:r>
            <a:endParaRPr lang="fr-FR" sz="1600" dirty="0" smtClean="0"/>
          </a:p>
          <a:p>
            <a:pPr marL="0" lvl="0" indent="0" algn="just">
              <a:buNone/>
            </a:pPr>
            <a:r>
              <a:rPr lang="fr-FR" sz="1600" dirty="0" smtClean="0"/>
              <a:t>Dans le monde arabo-musulman, l’Islam (religion) est instrumentalisé par un </a:t>
            </a:r>
            <a:r>
              <a:rPr lang="fr-FR" sz="1600" b="1" dirty="0" smtClean="0"/>
              <a:t>fondamentalisme réactionnaire </a:t>
            </a:r>
            <a:r>
              <a:rPr lang="fr-FR" sz="1600" dirty="0" smtClean="0"/>
              <a:t>virulent,  à l’origine de </a:t>
            </a:r>
            <a:r>
              <a:rPr lang="fr-FR" sz="1600" b="1" dirty="0" smtClean="0"/>
              <a:t>mouvements terroristes </a:t>
            </a:r>
            <a:r>
              <a:rPr lang="fr-FR" sz="1600" dirty="0" smtClean="0"/>
              <a:t>et de </a:t>
            </a:r>
            <a:r>
              <a:rPr lang="fr-FR" sz="1600" b="1" dirty="0" smtClean="0"/>
              <a:t>régimes dictatoriaux</a:t>
            </a:r>
            <a:r>
              <a:rPr lang="fr-FR" sz="1600" dirty="0" smtClean="0"/>
              <a:t>. </a:t>
            </a:r>
            <a:endParaRPr lang="fr-FR" sz="1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375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sz="2200" dirty="0">
                <a:solidFill>
                  <a:srgbClr val="C00000"/>
                </a:solidFill>
              </a:rPr>
              <a:t> </a:t>
            </a:r>
            <a:br>
              <a:rPr lang="fr-FR" sz="2200" dirty="0">
                <a:solidFill>
                  <a:srgbClr val="C00000"/>
                </a:solidFill>
              </a:rPr>
            </a:br>
            <a:r>
              <a:rPr lang="fr-FR" sz="2200" dirty="0" smtClean="0">
                <a:solidFill>
                  <a:srgbClr val="C00000"/>
                </a:solidFill>
              </a:rPr>
              <a:t>Le courant progressiste</a:t>
            </a:r>
            <a:br>
              <a:rPr lang="fr-FR" sz="22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M</a:t>
            </a:r>
            <a:r>
              <a:rPr lang="fr-FR" sz="2000" dirty="0" smtClean="0">
                <a:solidFill>
                  <a:srgbClr val="C00000"/>
                </a:solidFill>
                <a:latin typeface="+mn-lt"/>
              </a:rPr>
              <a:t>arginalisation </a:t>
            </a:r>
            <a:r>
              <a:rPr lang="fr-FR" sz="2000" dirty="0">
                <a:solidFill>
                  <a:srgbClr val="C00000"/>
                </a:solidFill>
                <a:latin typeface="+mn-lt"/>
              </a:rPr>
              <a:t>des mouvements sociaux </a:t>
            </a:r>
            <a:r>
              <a:rPr lang="fr-FR" sz="2000" dirty="0" smtClean="0">
                <a:solidFill>
                  <a:srgbClr val="C00000"/>
                </a:solidFill>
                <a:latin typeface="+mn-lt"/>
              </a:rPr>
              <a:t>et des corps intermédiaires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dirty="0"/>
              <a:t>Entre autres, leurs principes sont les suivants :</a:t>
            </a:r>
          </a:p>
          <a:p>
            <a:pPr algn="just"/>
            <a:r>
              <a:rPr lang="fr-FR" sz="1800" b="1" dirty="0" smtClean="0"/>
              <a:t>principe </a:t>
            </a:r>
            <a:r>
              <a:rPr lang="fr-FR" sz="1800" b="1" dirty="0"/>
              <a:t>d’égalité sociale, </a:t>
            </a:r>
            <a:r>
              <a:rPr lang="fr-FR" sz="1800" dirty="0"/>
              <a:t>qui doit se traduire en actes par des services publics performants, services d’éducation, de santé pour tous…</a:t>
            </a:r>
          </a:p>
          <a:p>
            <a:pPr algn="just"/>
            <a:r>
              <a:rPr lang="fr-FR" sz="1800" b="1" dirty="0" smtClean="0"/>
              <a:t>principe </a:t>
            </a:r>
            <a:r>
              <a:rPr lang="fr-FR" sz="1800" b="1" dirty="0"/>
              <a:t>d’émancipation, </a:t>
            </a:r>
            <a:r>
              <a:rPr lang="fr-FR" sz="1800" dirty="0"/>
              <a:t>dévolues notamment aux tâches </a:t>
            </a:r>
            <a:r>
              <a:rPr lang="fr-FR" sz="1800" dirty="0" err="1"/>
              <a:t>scolaro</a:t>
            </a:r>
            <a:r>
              <a:rPr lang="fr-FR" sz="1800" dirty="0"/>
              <a:t>-éducatives et universitaires, pour venir à bout, au niveau de la jeunesse, de déterminismes socio-économiques</a:t>
            </a:r>
          </a:p>
          <a:p>
            <a:pPr algn="just"/>
            <a:r>
              <a:rPr lang="fr-FR" sz="1800" b="1" dirty="0" smtClean="0"/>
              <a:t>principe </a:t>
            </a:r>
            <a:r>
              <a:rPr lang="fr-FR" sz="1800" b="1" dirty="0"/>
              <a:t>de laïcité, </a:t>
            </a:r>
            <a:r>
              <a:rPr lang="fr-FR" sz="1800" dirty="0"/>
              <a:t>qui doit favoriser la liberté de conscience, dans une </a:t>
            </a:r>
            <a:r>
              <a:rPr lang="fr-FR" sz="1800" dirty="0" smtClean="0"/>
              <a:t>société </a:t>
            </a:r>
            <a:r>
              <a:rPr lang="fr-FR" sz="1800" dirty="0" smtClean="0"/>
              <a:t>multiconfessionnelle</a:t>
            </a:r>
            <a:endParaRPr lang="fr-FR" sz="1800" dirty="0"/>
          </a:p>
          <a:p>
            <a:pPr algn="just"/>
            <a:r>
              <a:rPr lang="fr-FR" sz="1800" b="1" dirty="0" smtClean="0"/>
              <a:t>principe d’esprit critique </a:t>
            </a:r>
            <a:r>
              <a:rPr lang="fr-FR" sz="1800" dirty="0" smtClean="0"/>
              <a:t>à l’Université, à l’École et dans les médias publics, qui doit favoriser une citoyenneté éclairée et plus libre de ses choix.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54238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000" dirty="0">
                <a:solidFill>
                  <a:srgbClr val="C00000"/>
                </a:solidFill>
              </a:rPr>
              <a:t>La progression des violences juvéniles et </a:t>
            </a:r>
            <a:r>
              <a:rPr lang="fr-FR" sz="2000" dirty="0" smtClean="0">
                <a:solidFill>
                  <a:srgbClr val="C00000"/>
                </a:solidFill>
              </a:rPr>
              <a:t>scolaires</a:t>
            </a:r>
            <a:r>
              <a:rPr lang="fr-FR" sz="2000" dirty="0">
                <a:solidFill>
                  <a:srgbClr val="C00000"/>
                </a:solidFill>
              </a:rPr>
              <a:t/>
            </a:r>
            <a:br>
              <a:rPr lang="fr-FR" sz="2000" dirty="0">
                <a:solidFill>
                  <a:srgbClr val="C00000"/>
                </a:solidFill>
              </a:rPr>
            </a:br>
            <a:r>
              <a:rPr lang="fr-FR" sz="1600" dirty="0">
                <a:solidFill>
                  <a:srgbClr val="C00000"/>
                </a:solidFill>
              </a:rPr>
              <a:t>C</a:t>
            </a:r>
            <a:r>
              <a:rPr lang="fr-FR" sz="1600" dirty="0" smtClean="0">
                <a:solidFill>
                  <a:srgbClr val="C00000"/>
                </a:solidFill>
              </a:rPr>
              <a:t>ontexte</a:t>
            </a:r>
            <a:r>
              <a:rPr lang="fr-FR" sz="1600" dirty="0">
                <a:solidFill>
                  <a:srgbClr val="C00000"/>
                </a:solidFill>
              </a:rPr>
              <a:t> </a:t>
            </a:r>
            <a:r>
              <a:rPr lang="fr-FR" sz="1600" dirty="0" smtClean="0">
                <a:solidFill>
                  <a:srgbClr val="C00000"/>
                </a:solidFill>
              </a:rPr>
              <a:t>de </a:t>
            </a:r>
            <a:r>
              <a:rPr lang="fr-FR" sz="1600" dirty="0">
                <a:solidFill>
                  <a:srgbClr val="C00000"/>
                </a:solidFill>
              </a:rPr>
              <a:t>crise </a:t>
            </a:r>
            <a:r>
              <a:rPr lang="fr-FR" sz="1600" dirty="0" smtClean="0">
                <a:solidFill>
                  <a:srgbClr val="C00000"/>
                </a:solidFill>
              </a:rPr>
              <a:t>systémique: repères </a:t>
            </a:r>
            <a:r>
              <a:rPr lang="fr-FR" sz="1600" dirty="0">
                <a:solidFill>
                  <a:srgbClr val="C00000"/>
                </a:solidFill>
              </a:rPr>
              <a:t>éducatifs et valeurs démocratiques </a:t>
            </a:r>
            <a:r>
              <a:rPr lang="fr-FR" sz="1600" dirty="0" smtClean="0">
                <a:solidFill>
                  <a:srgbClr val="C00000"/>
                </a:solidFill>
              </a:rPr>
              <a:t>mis </a:t>
            </a:r>
            <a:r>
              <a:rPr lang="fr-FR" sz="1600" dirty="0">
                <a:solidFill>
                  <a:srgbClr val="C00000"/>
                </a:solidFill>
              </a:rPr>
              <a:t>à </a:t>
            </a:r>
            <a:r>
              <a:rPr lang="fr-FR" sz="1600" dirty="0" smtClean="0">
                <a:solidFill>
                  <a:srgbClr val="C00000"/>
                </a:solidFill>
              </a:rPr>
              <a:t>mal </a:t>
            </a:r>
            <a:r>
              <a:rPr lang="fr-FR" sz="2000" dirty="0">
                <a:solidFill>
                  <a:srgbClr val="C00000"/>
                </a:solidFill>
              </a:rPr>
              <a:t/>
            </a:r>
            <a:br>
              <a:rPr lang="fr-FR" sz="2000" dirty="0">
                <a:solidFill>
                  <a:srgbClr val="C00000"/>
                </a:solidFill>
              </a:rPr>
            </a:b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1500" b="1" dirty="0" smtClean="0"/>
              <a:t>Rapport </a:t>
            </a:r>
            <a:r>
              <a:rPr lang="fr-FR" sz="1500" b="1" dirty="0"/>
              <a:t>sénatorial du 5 mars 2024,</a:t>
            </a:r>
            <a:r>
              <a:rPr lang="fr-FR" sz="1500" dirty="0"/>
              <a:t> « L'école de la République attaquée : agir pour éviter de nouveaux drames ».</a:t>
            </a:r>
            <a:br>
              <a:rPr lang="fr-FR" sz="1500" dirty="0"/>
            </a:br>
            <a:r>
              <a:rPr lang="fr-FR" sz="1200" u="sng" dirty="0">
                <a:hlinkClick r:id="rId2"/>
              </a:rPr>
              <a:t>https://www.senat.fr/rap/r23-377/r23-377.html</a:t>
            </a:r>
            <a:endParaRPr lang="fr-FR" sz="1200" dirty="0"/>
          </a:p>
          <a:p>
            <a:pPr marL="0" lvl="0" indent="0">
              <a:buNone/>
            </a:pPr>
            <a:r>
              <a:rPr lang="fr-FR" sz="1200" u="sng" dirty="0" smtClean="0">
                <a:hlinkClick r:id="rId3"/>
              </a:rPr>
              <a:t> II</a:t>
            </a:r>
            <a:r>
              <a:rPr lang="fr-FR" sz="1200" u="sng" dirty="0">
                <a:hlinkClick r:id="rId3"/>
              </a:rPr>
              <a:t>. DÉFENDRE LES ENSEIGNANTS FACE AUX PRESSIONS ET MENACES EN HAUSSE</a:t>
            </a:r>
            <a:endParaRPr lang="fr-FR" sz="1200" dirty="0"/>
          </a:p>
          <a:p>
            <a:pPr lvl="1"/>
            <a:r>
              <a:rPr lang="fr-FR" sz="1200" u="sng" dirty="0">
                <a:hlinkClick r:id="rId4"/>
              </a:rPr>
              <a:t>A. UNE VIOLENCE ENDÉMIQUE, QUI TOUCHE DÉSORMAIS LE PRIMAIRE</a:t>
            </a:r>
            <a:endParaRPr lang="fr-FR" sz="1200" dirty="0"/>
          </a:p>
          <a:p>
            <a:pPr lvl="1"/>
            <a:r>
              <a:rPr lang="fr-FR" sz="1200" u="sng" dirty="0">
                <a:hlinkClick r:id="rId5"/>
              </a:rPr>
              <a:t>B. L'ENSEIGNANT : DU SPLENDIDE ISOLEMENT REVENDIQUÉ À UNE SOLITUDE DOULOUREUSE</a:t>
            </a:r>
            <a:endParaRPr lang="fr-FR" sz="1200" dirty="0"/>
          </a:p>
          <a:p>
            <a:pPr lvl="1"/>
            <a:r>
              <a:rPr lang="fr-FR" sz="1200" u="sng" dirty="0">
                <a:hlinkClick r:id="rId6"/>
              </a:rPr>
              <a:t>C. UNE PROFESSION ÉBRANLÉE PAR LES ASSASSINATS DE SAMUEL PATY ET DE DOMINIQUE BERNARD</a:t>
            </a:r>
            <a:endParaRPr lang="fr-FR" sz="1200" dirty="0"/>
          </a:p>
          <a:p>
            <a:pPr lvl="1"/>
            <a:r>
              <a:rPr lang="fr-FR" sz="1200" u="sng" dirty="0">
                <a:hlinkClick r:id="rId7"/>
              </a:rPr>
              <a:t>D. UNE NÉCESSAIRE RÉAFFIRMATION DE L'AUTORITÉ DE L'INSTITUTION SCOLAIRE POUR MIEUX PROTÉGER LES </a:t>
            </a:r>
            <a:r>
              <a:rPr lang="fr-FR" sz="1200" u="sng" dirty="0" smtClean="0">
                <a:hlinkClick r:id="rId7"/>
              </a:rPr>
              <a:t>ENSEIGNANTS</a:t>
            </a:r>
            <a:endParaRPr lang="fr-FR" sz="1200" u="sng" dirty="0" smtClean="0"/>
          </a:p>
          <a:p>
            <a:pPr marL="457200" lvl="1" indent="0">
              <a:buNone/>
            </a:pPr>
            <a:endParaRPr lang="fr-FR" sz="1500" b="1" u="sng" dirty="0" smtClean="0"/>
          </a:p>
          <a:p>
            <a:pPr marL="457200" lvl="1" indent="0">
              <a:buNone/>
            </a:pPr>
            <a:r>
              <a:rPr lang="fr-FR" sz="1500" b="1" dirty="0" smtClean="0"/>
              <a:t>Deux </a:t>
            </a:r>
            <a:r>
              <a:rPr lang="fr-FR" sz="1500" b="1" dirty="0"/>
              <a:t>rapports de l'ASL (Autonome de solidarité laïque), </a:t>
            </a:r>
            <a:r>
              <a:rPr lang="fr-FR" sz="1500" dirty="0"/>
              <a:t>rédigés par Éric </a:t>
            </a:r>
            <a:r>
              <a:rPr lang="fr-FR" sz="1500" dirty="0" err="1"/>
              <a:t>Debarbieux</a:t>
            </a:r>
            <a:r>
              <a:rPr lang="fr-FR" sz="1500" dirty="0"/>
              <a:t> ancien délégué ministériel chargé de la prévention et de la lutte contre les violences en milieu scolaire, avec l'aide de l'Observatoire des violences à </a:t>
            </a:r>
            <a:r>
              <a:rPr lang="fr-FR" sz="1500" dirty="0" smtClean="0"/>
              <a:t>l'École </a:t>
            </a:r>
            <a:r>
              <a:rPr lang="fr-FR" sz="1500" dirty="0"/>
              <a:t>qu'il a présidé. </a:t>
            </a:r>
            <a:br>
              <a:rPr lang="fr-FR" sz="1500" dirty="0"/>
            </a:br>
            <a:r>
              <a:rPr lang="fr-FR" sz="1500" dirty="0"/>
              <a:t>      </a:t>
            </a:r>
            <a:r>
              <a:rPr lang="fr-FR" sz="1500" i="1" dirty="0"/>
              <a:t> « </a:t>
            </a:r>
            <a:r>
              <a:rPr lang="fr-FR" sz="1500" dirty="0"/>
              <a:t>À l'École de la défiance »</a:t>
            </a:r>
            <a:r>
              <a:rPr lang="fr-FR" sz="1500" i="1" dirty="0"/>
              <a:t> </a:t>
            </a:r>
            <a:r>
              <a:rPr lang="fr-FR" sz="1500" dirty="0"/>
              <a:t>(Éric </a:t>
            </a:r>
            <a:r>
              <a:rPr lang="fr-FR" sz="1500" dirty="0" err="1"/>
              <a:t>Debarbieux</a:t>
            </a:r>
            <a:r>
              <a:rPr lang="fr-FR" sz="1500" dirty="0"/>
              <a:t>- Benjamin </a:t>
            </a:r>
            <a:r>
              <a:rPr lang="fr-FR" sz="1500" dirty="0" err="1"/>
              <a:t>Moynard</a:t>
            </a:r>
            <a:r>
              <a:rPr lang="fr-FR" sz="1500" dirty="0"/>
              <a:t>) avec le soutien de la CASDEN, 2022.</a:t>
            </a:r>
            <a:br>
              <a:rPr lang="fr-FR" sz="1500" dirty="0"/>
            </a:br>
            <a:r>
              <a:rPr lang="fr-FR" sz="1500" dirty="0"/>
              <a:t>    </a:t>
            </a:r>
            <a:r>
              <a:rPr lang="fr-FR" sz="1500" dirty="0" smtClean="0"/>
              <a:t>   «</a:t>
            </a:r>
            <a:r>
              <a:rPr lang="fr-FR" sz="1500" dirty="0"/>
              <a:t> École primaire, École pour tous? Enquête auprès des personnels, 2011-2023 » (mêmes auteurs). </a:t>
            </a:r>
          </a:p>
          <a:p>
            <a:pPr lvl="1"/>
            <a:endParaRPr lang="fr-FR" sz="1500" dirty="0" smtClean="0"/>
          </a:p>
          <a:p>
            <a:r>
              <a:rPr lang="fr-FR" sz="1500" b="1" dirty="0"/>
              <a:t>Les émeutes urbaines </a:t>
            </a:r>
            <a:r>
              <a:rPr lang="fr-FR" sz="1500" dirty="0"/>
              <a:t>de juillet 2023, qui ont fait suite à celle de </a:t>
            </a:r>
            <a:r>
              <a:rPr lang="fr-FR" sz="1500" dirty="0" smtClean="0"/>
              <a:t>2005 (les plus fortes de </a:t>
            </a:r>
            <a:r>
              <a:rPr lang="fr-FR" sz="1500" dirty="0" smtClean="0"/>
              <a:t>l’Union européenne) </a:t>
            </a:r>
          </a:p>
          <a:p>
            <a:endParaRPr lang="fr-FR" sz="1500" dirty="0"/>
          </a:p>
          <a:p>
            <a:r>
              <a:rPr lang="fr-FR" sz="1500" b="1" dirty="0"/>
              <a:t>L</a:t>
            </a:r>
            <a:r>
              <a:rPr lang="fr-FR" sz="1500" b="1" dirty="0" smtClean="0"/>
              <a:t>e </a:t>
            </a:r>
            <a:r>
              <a:rPr lang="fr-FR" sz="1500" b="1" dirty="0"/>
              <a:t>narcotrafic </a:t>
            </a:r>
            <a:r>
              <a:rPr lang="fr-FR" sz="1500" dirty="0" smtClean="0"/>
              <a:t>gangrène </a:t>
            </a:r>
            <a:r>
              <a:rPr lang="fr-FR" sz="1500" dirty="0"/>
              <a:t>de nombreux établissements, dont ceux des quartiers populaires. R</a:t>
            </a:r>
            <a:r>
              <a:rPr lang="fr-FR" sz="1500" dirty="0" smtClean="0"/>
              <a:t>isque </a:t>
            </a:r>
            <a:r>
              <a:rPr lang="fr-FR" sz="1500" dirty="0"/>
              <a:t>de </a:t>
            </a:r>
            <a:r>
              <a:rPr lang="fr-FR" sz="1500" b="1" dirty="0"/>
              <a:t>criminalité mafieuse </a:t>
            </a:r>
            <a:r>
              <a:rPr lang="fr-FR" sz="1500" dirty="0"/>
              <a:t>,</a:t>
            </a:r>
            <a:r>
              <a:rPr lang="fr-FR" sz="1500" dirty="0" smtClean="0"/>
              <a:t>jugé </a:t>
            </a:r>
            <a:r>
              <a:rPr lang="fr-FR" sz="1500" dirty="0"/>
              <a:t>plus grave que celui de la </a:t>
            </a:r>
            <a:r>
              <a:rPr lang="fr-FR" sz="1500" b="1" dirty="0"/>
              <a:t>radicalisation islamiste, voire terroriste</a:t>
            </a:r>
            <a:r>
              <a:rPr lang="fr-FR" sz="1500" dirty="0"/>
              <a:t>.  </a:t>
            </a:r>
            <a:r>
              <a:rPr lang="fr-FR" dirty="0"/>
              <a:t/>
            </a:r>
            <a:br>
              <a:rPr lang="fr-FR" dirty="0"/>
            </a:br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684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solidFill>
                  <a:srgbClr val="C00000"/>
                </a:solidFill>
              </a:rPr>
              <a:t>Pistes </a:t>
            </a:r>
            <a:r>
              <a:rPr lang="fr-FR" sz="1800" dirty="0">
                <a:solidFill>
                  <a:srgbClr val="C00000"/>
                </a:solidFill>
              </a:rPr>
              <a:t>pour </a:t>
            </a:r>
            <a:r>
              <a:rPr lang="fr-FR" sz="1800" dirty="0" smtClean="0">
                <a:solidFill>
                  <a:srgbClr val="C00000"/>
                </a:solidFill>
              </a:rPr>
              <a:t>une riposte en matière programmatique et </a:t>
            </a:r>
            <a:r>
              <a:rPr lang="fr-FR" sz="1800" dirty="0" err="1" smtClean="0">
                <a:solidFill>
                  <a:srgbClr val="C00000"/>
                </a:solidFill>
              </a:rPr>
              <a:t>curriculaire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/>
              <a:t>D</a:t>
            </a:r>
            <a:r>
              <a:rPr lang="fr-FR" sz="1400" dirty="0" smtClean="0"/>
              <a:t>es </a:t>
            </a:r>
            <a:r>
              <a:rPr lang="fr-FR" sz="1400" b="1" dirty="0" smtClean="0"/>
              <a:t>alternatives </a:t>
            </a:r>
            <a:r>
              <a:rPr lang="fr-FR" sz="1400" b="1" dirty="0"/>
              <a:t>idéologiques et stratégiques</a:t>
            </a:r>
            <a:r>
              <a:rPr lang="fr-FR" sz="1400" dirty="0"/>
              <a:t> </a:t>
            </a:r>
            <a:r>
              <a:rPr lang="fr-FR" sz="1400" dirty="0" smtClean="0"/>
              <a:t>existent, alimentés par la société civile et les médias.</a:t>
            </a:r>
          </a:p>
          <a:p>
            <a:r>
              <a:rPr lang="fr-FR" sz="1400" dirty="0"/>
              <a:t>En complément des </a:t>
            </a:r>
            <a:r>
              <a:rPr lang="fr-FR" sz="1400" b="1" dirty="0"/>
              <a:t>acquis socio-éducatifs qu’il reste souvent à optimiser, </a:t>
            </a:r>
            <a:r>
              <a:rPr lang="fr-FR" sz="1400" dirty="0"/>
              <a:t>ces éléments peuvent s’inscrire dans un programme </a:t>
            </a:r>
            <a:r>
              <a:rPr lang="fr-FR" sz="1400" dirty="0" err="1" smtClean="0"/>
              <a:t>curriculaire</a:t>
            </a:r>
            <a:r>
              <a:rPr lang="fr-FR" sz="1400" dirty="0" smtClean="0"/>
              <a:t>.</a:t>
            </a:r>
          </a:p>
          <a:p>
            <a:endParaRPr lang="fr-FR" sz="1800" dirty="0"/>
          </a:p>
          <a:p>
            <a:pPr marL="0" indent="0">
              <a:buNone/>
            </a:pPr>
            <a:r>
              <a:rPr lang="fr-FR" sz="1400" dirty="0" smtClean="0"/>
              <a:t>Référence: </a:t>
            </a:r>
          </a:p>
          <a:p>
            <a:pPr marL="0" indent="0">
              <a:buNone/>
            </a:pPr>
            <a:r>
              <a:rPr lang="fr-FR" sz="1400" dirty="0"/>
              <a:t>CICUR 3</a:t>
            </a:r>
            <a:r>
              <a:rPr lang="fr-FR" sz="1400" baseline="30000" dirty="0"/>
              <a:t>e</a:t>
            </a:r>
            <a:r>
              <a:rPr lang="fr-FR" sz="1400" dirty="0"/>
              <a:t> séminaire 12 avril 2023</a:t>
            </a:r>
            <a:br>
              <a:rPr lang="fr-FR" sz="1400" dirty="0"/>
            </a:br>
            <a:r>
              <a:rPr lang="fr-FR" sz="1400" dirty="0"/>
              <a:t>Martine </a:t>
            </a:r>
            <a:r>
              <a:rPr lang="fr-FR" sz="1400" dirty="0" err="1"/>
              <a:t>Boudet</a:t>
            </a:r>
            <a:r>
              <a:rPr lang="fr-FR" sz="1400" dirty="0"/>
              <a:t> « Esprit de vérité, conscience des normes et diversité culturelle »</a:t>
            </a:r>
            <a:endParaRPr lang="fr-FR" sz="1400" b="1" dirty="0"/>
          </a:p>
          <a:p>
            <a:pPr marL="0" indent="0">
              <a:buNone/>
            </a:pPr>
            <a:r>
              <a:rPr lang="fr-FR" sz="1400" dirty="0" smtClean="0"/>
              <a:t>         Communication 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u="sng" dirty="0">
                <a:hlinkClick r:id="rId2"/>
              </a:rPr>
              <a:t>https://curriculum.hypotheses.org/4364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>         Vidéo </a:t>
            </a:r>
            <a:r>
              <a:rPr lang="fr-FR" sz="1400" u="sng" dirty="0">
                <a:hlinkClick r:id="rId3"/>
              </a:rPr>
              <a:t>https://pfl.hypotheses.org/670</a:t>
            </a:r>
            <a:endParaRPr lang="fr-FR" sz="1400" dirty="0"/>
          </a:p>
          <a:p>
            <a:pPr marL="0" indent="0">
              <a:buNone/>
            </a:pPr>
            <a:r>
              <a:rPr lang="fr-FR" sz="1800" dirty="0"/>
              <a:t> </a:t>
            </a:r>
          </a:p>
          <a:p>
            <a:pPr marL="0" indent="0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68809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solidFill>
                  <a:srgbClr val="C00000"/>
                </a:solidFill>
              </a:rPr>
              <a:t>Promotion des humanités et des sciences sociales</a:t>
            </a:r>
            <a:endParaRPr lang="fr-FR" sz="18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sz="2200" b="1" i="1" dirty="0" smtClean="0"/>
              <a:t>Rééquilibrage </a:t>
            </a:r>
            <a:r>
              <a:rPr lang="fr-FR" sz="2200" b="1" i="1" dirty="0"/>
              <a:t>des relations entre champs disciplinaires,</a:t>
            </a:r>
            <a:r>
              <a:rPr lang="fr-FR" sz="2200" dirty="0"/>
              <a:t> à l’Université et dans l’Éducation </a:t>
            </a:r>
            <a:r>
              <a:rPr lang="fr-FR" sz="2200" dirty="0" smtClean="0"/>
              <a:t>nationale (orientation scolaire) : </a:t>
            </a:r>
            <a:r>
              <a:rPr lang="fr-FR" sz="2200" dirty="0"/>
              <a:t>« </a:t>
            </a:r>
            <a:r>
              <a:rPr lang="fr-FR" sz="2200" i="1" dirty="0" smtClean="0"/>
              <a:t>(Techno) </a:t>
            </a:r>
            <a:r>
              <a:rPr lang="fr-FR" sz="2200" i="1" dirty="0"/>
              <a:t>s</a:t>
            </a:r>
            <a:r>
              <a:rPr lang="fr-FR" sz="2200" i="1" dirty="0" smtClean="0"/>
              <a:t>cience </a:t>
            </a:r>
            <a:r>
              <a:rPr lang="fr-FR" sz="2200" i="1" dirty="0"/>
              <a:t>sans conscience n’est que ruine de l’âme.</a:t>
            </a:r>
            <a:r>
              <a:rPr lang="fr-FR" sz="2200" dirty="0"/>
              <a:t> </a:t>
            </a:r>
            <a:r>
              <a:rPr lang="fr-FR" sz="2200" dirty="0" smtClean="0"/>
              <a:t>» (Rabelais)</a:t>
            </a:r>
            <a:endParaRPr lang="fr-FR" sz="2200" dirty="0"/>
          </a:p>
          <a:p>
            <a:endParaRPr lang="fr-FR" sz="2200" dirty="0" smtClean="0"/>
          </a:p>
          <a:p>
            <a:r>
              <a:rPr lang="fr-FR" sz="2200" dirty="0" smtClean="0"/>
              <a:t>En </a:t>
            </a:r>
            <a:r>
              <a:rPr lang="fr-FR" sz="2200" dirty="0"/>
              <a:t>parallèle aux IREM, </a:t>
            </a:r>
            <a:r>
              <a:rPr lang="fr-FR" sz="2200" dirty="0" smtClean="0"/>
              <a:t>constitués </a:t>
            </a:r>
            <a:r>
              <a:rPr lang="fr-FR" sz="2200" dirty="0"/>
              <a:t>en 1969, </a:t>
            </a:r>
            <a:r>
              <a:rPr lang="fr-FR" sz="2200" dirty="0" smtClean="0"/>
              <a:t>création d’IREF</a:t>
            </a:r>
            <a:r>
              <a:rPr lang="fr-FR" sz="2200" dirty="0"/>
              <a:t>, </a:t>
            </a:r>
            <a:r>
              <a:rPr lang="fr-FR" sz="2200" b="1" i="1" dirty="0" smtClean="0"/>
              <a:t>instituts </a:t>
            </a:r>
            <a:r>
              <a:rPr lang="fr-FR" sz="2200" b="1" i="1" dirty="0"/>
              <a:t>de recherche sur l’enseignement du et en français, </a:t>
            </a:r>
            <a:r>
              <a:rPr lang="fr-FR" sz="2200" b="1" i="1" dirty="0" smtClean="0"/>
              <a:t>inter-catégoriels </a:t>
            </a:r>
            <a:r>
              <a:rPr lang="fr-FR" sz="2200" b="1" i="1" dirty="0"/>
              <a:t>et inclusifs</a:t>
            </a:r>
            <a:r>
              <a:rPr lang="fr-FR" sz="2200" dirty="0"/>
              <a:t>. 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Didactique intégrant des fondamentaux des sciences du langage, des littératures comparée, régionale, francophone et du monde</a:t>
            </a:r>
          </a:p>
          <a:p>
            <a:endParaRPr lang="fr-FR" sz="2200" dirty="0" smtClean="0"/>
          </a:p>
          <a:p>
            <a:r>
              <a:rPr lang="fr-FR" sz="2200" dirty="0" smtClean="0"/>
              <a:t>La corporation </a:t>
            </a:r>
            <a:r>
              <a:rPr lang="fr-FR" sz="2200" dirty="0"/>
              <a:t>de la  discipline Français </a:t>
            </a:r>
            <a:r>
              <a:rPr lang="fr-FR" sz="2200" dirty="0" smtClean="0"/>
              <a:t>composée </a:t>
            </a:r>
            <a:r>
              <a:rPr lang="fr-FR" sz="2200" dirty="0"/>
              <a:t>à peu près à 80% de </a:t>
            </a:r>
            <a:r>
              <a:rPr lang="fr-FR" sz="2200" dirty="0" smtClean="0"/>
              <a:t>femmes: </a:t>
            </a:r>
            <a:r>
              <a:rPr lang="fr-FR" sz="2200" b="1" i="1" dirty="0" smtClean="0"/>
              <a:t>valoriser cette </a:t>
            </a:r>
            <a:r>
              <a:rPr lang="fr-FR" sz="2200" b="1" i="1" dirty="0"/>
              <a:t>culture de genre </a:t>
            </a:r>
            <a:r>
              <a:rPr lang="fr-FR" sz="2200" b="1" i="1" dirty="0" smtClean="0"/>
              <a:t>socio-professionnelle</a:t>
            </a:r>
            <a:r>
              <a:rPr lang="fr-FR" sz="2200" dirty="0" smtClean="0"/>
              <a:t>, en particulier dans l’enseignement littéraire.</a:t>
            </a:r>
            <a:br>
              <a:rPr lang="fr-FR" sz="2200" dirty="0" smtClean="0"/>
            </a:br>
            <a:r>
              <a:rPr lang="fr-FR" sz="2200" dirty="0" smtClean="0"/>
              <a:t>Réf.: Annie </a:t>
            </a:r>
            <a:r>
              <a:rPr lang="fr-FR" sz="2200" dirty="0" err="1" smtClean="0"/>
              <a:t>Ernaux</a:t>
            </a:r>
            <a:r>
              <a:rPr lang="fr-FR" sz="2200" dirty="0" smtClean="0"/>
              <a:t> professeure de Lettres et Prix Nobel de littérature (2022)</a:t>
            </a:r>
          </a:p>
          <a:p>
            <a:endParaRPr lang="fr-FR" sz="2200" b="1" i="1" dirty="0"/>
          </a:p>
          <a:p>
            <a:r>
              <a:rPr lang="fr-FR" sz="2200" dirty="0" smtClean="0"/>
              <a:t> « </a:t>
            </a:r>
            <a:r>
              <a:rPr lang="fr-FR" sz="2200" b="1" i="1" dirty="0" smtClean="0"/>
              <a:t>Centrer </a:t>
            </a:r>
            <a:r>
              <a:rPr lang="fr-FR" sz="2200" b="1" i="1" dirty="0"/>
              <a:t>la morale à l’École sur la culture de la fraternité</a:t>
            </a:r>
            <a:r>
              <a:rPr lang="fr-FR" sz="2200" i="1" dirty="0"/>
              <a:t> et (…) </a:t>
            </a:r>
            <a:r>
              <a:rPr lang="fr-FR" sz="2200" i="1" dirty="0" smtClean="0"/>
              <a:t>apprendre </a:t>
            </a:r>
            <a:r>
              <a:rPr lang="fr-FR" sz="2200" i="1" dirty="0"/>
              <a:t>aux élèves à débattre sur les valeurs.</a:t>
            </a:r>
            <a:r>
              <a:rPr lang="fr-FR" sz="2200" dirty="0"/>
              <a:t> » </a:t>
            </a:r>
            <a:r>
              <a:rPr lang="fr-FR" sz="2200" dirty="0" smtClean="0"/>
              <a:t> </a:t>
            </a:r>
            <a:r>
              <a:rPr lang="fr-FR" sz="2200" i="1" dirty="0" smtClean="0"/>
              <a:t>Plaidoyer </a:t>
            </a:r>
            <a:r>
              <a:rPr lang="fr-FR" sz="2200" i="1" dirty="0"/>
              <a:t>pour la fraternité,</a:t>
            </a:r>
            <a:r>
              <a:rPr lang="fr-FR" sz="2200" dirty="0"/>
              <a:t> </a:t>
            </a:r>
            <a:r>
              <a:rPr lang="fr-FR" sz="2200" dirty="0" smtClean="0"/>
              <a:t>2015, Abdenour </a:t>
            </a:r>
            <a:r>
              <a:rPr lang="fr-FR" sz="2200" dirty="0" err="1"/>
              <a:t>Bidar</a:t>
            </a:r>
            <a:r>
              <a:rPr lang="fr-FR" sz="2200" dirty="0"/>
              <a:t>, Inspecteur général de philosophie, chargé de mission pour l’ enseignement moral et civique (EMC</a:t>
            </a:r>
            <a:r>
              <a:rPr lang="fr-FR" sz="2200" dirty="0" smtClean="0"/>
              <a:t>)</a:t>
            </a:r>
          </a:p>
          <a:p>
            <a:endParaRPr lang="fr-FR" sz="2200" dirty="0" smtClean="0"/>
          </a:p>
          <a:p>
            <a:r>
              <a:rPr lang="fr-FR" sz="2200" b="1" i="1" dirty="0"/>
              <a:t>E</a:t>
            </a:r>
            <a:r>
              <a:rPr lang="fr-FR" sz="2200" b="1" i="1" dirty="0" smtClean="0"/>
              <a:t>largir </a:t>
            </a:r>
            <a:r>
              <a:rPr lang="fr-FR" sz="2200" b="1" i="1" dirty="0"/>
              <a:t>l’EMC à différentes disciplines (français, philosophie…) et </a:t>
            </a:r>
            <a:r>
              <a:rPr lang="fr-FR" sz="2200" b="1" i="1" dirty="0" smtClean="0"/>
              <a:t>compléter cet enseignement par </a:t>
            </a:r>
            <a:r>
              <a:rPr lang="fr-FR" sz="2200" b="1" i="1" dirty="0"/>
              <a:t>des TP d’ordre citoyen</a:t>
            </a:r>
            <a:r>
              <a:rPr lang="fr-FR" sz="2200" b="1" i="1" dirty="0" smtClean="0"/>
              <a:t>. </a:t>
            </a:r>
            <a:r>
              <a:rPr lang="fr-FR" sz="2200" dirty="0" smtClean="0"/>
              <a:t>Exemple: partenariats avec des établissements francophones du Sud global (vs franco-eurocentrisme, racisme…).</a:t>
            </a:r>
          </a:p>
          <a:p>
            <a:endParaRPr lang="fr-FR" sz="2200" dirty="0"/>
          </a:p>
          <a:p>
            <a:r>
              <a:rPr lang="fr-FR" sz="2200" b="1" i="1" dirty="0" smtClean="0"/>
              <a:t>Enseignement du Droit et des sciences politiques. </a:t>
            </a:r>
            <a:r>
              <a:rPr lang="fr-FR" sz="2200" dirty="0"/>
              <a:t>P</a:t>
            </a:r>
            <a:r>
              <a:rPr lang="fr-FR" sz="2200" dirty="0" smtClean="0"/>
              <a:t>our celui-ci, dans les programmes des sciences économiques et sociales </a:t>
            </a:r>
          </a:p>
          <a:p>
            <a:endParaRPr lang="fr-FR" sz="2200" b="1" i="1" dirty="0" smtClean="0"/>
          </a:p>
          <a:p>
            <a:r>
              <a:rPr lang="fr-FR" sz="2200" b="1" i="1" dirty="0" smtClean="0"/>
              <a:t>Reconstruire des filières en lycée sur des bases </a:t>
            </a:r>
            <a:r>
              <a:rPr lang="fr-FR" sz="2200" b="1" i="1" dirty="0" err="1" smtClean="0"/>
              <a:t>curriculaires</a:t>
            </a:r>
            <a:r>
              <a:rPr lang="fr-FR" sz="2200" dirty="0" smtClean="0"/>
              <a:t> de cet ordre. </a:t>
            </a:r>
          </a:p>
          <a:p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b="1" i="1" dirty="0" smtClean="0"/>
              <a:t>Promotion de la filière littéraire comme filière inclusive et d’excellence:  </a:t>
            </a:r>
            <a:r>
              <a:rPr lang="fr-FR" sz="2200" dirty="0" smtClean="0"/>
              <a:t>réinstauration des LV3 (italien, portugais, russe, arabe, chinois…) dans un objectif cosmopolite, instauration du Droit et des sciences sociales… </a:t>
            </a:r>
            <a:endParaRPr lang="fr-FR" sz="2200" dirty="0"/>
          </a:p>
          <a:p>
            <a:pPr marL="0" indent="0">
              <a:buNone/>
            </a:pPr>
            <a:r>
              <a:rPr lang="fr-FR" sz="1600" dirty="0"/>
              <a:t/>
            </a:r>
            <a:br>
              <a:rPr lang="fr-FR" sz="1600" dirty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11420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387</Words>
  <Application>Microsoft Office PowerPoint</Application>
  <PresentationFormat>Affichage à l'écran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  Groupe de travail « Curriculum » – Collectif Riposte éducation Comment l’École peut-elle s’approprier les nouveaux champs ouverts par les sociétés contemporaines?              </vt:lpstr>
      <vt:lpstr> Problématique   Eléments de contexte/bataille des idées/ A quoi riposter?  </vt:lpstr>
      <vt:lpstr>Courant techno-libertarien</vt:lpstr>
      <vt:lpstr>Le capitalisme cognitif (ou « économie néolibérale de la connaissance »)</vt:lpstr>
      <vt:lpstr>Vers une internationale réactionnaire (citation du président E Macron)</vt:lpstr>
      <vt:lpstr>  Le courant progressiste Marginalisation des mouvements sociaux et des corps intermédiaires </vt:lpstr>
      <vt:lpstr>La progression des violences juvéniles et scolaires Contexte de crise systémique: repères éducatifs et valeurs démocratiques mis à mal  </vt:lpstr>
      <vt:lpstr>Pistes pour une riposte en matière programmatique et curriculaire </vt:lpstr>
      <vt:lpstr>Promotion des humanités et des sciences sociales</vt:lpstr>
      <vt:lpstr>Paramètres alternatifs Diversité, inclusion culturelle  et interculturel/intersectionnalité</vt:lpstr>
      <vt:lpstr>(suite) Diversité, inclusion culturelle  et interculturel/intersectionnalité</vt:lpstr>
      <vt:lpstr>Éducation en faveur de la paix, du dialogue social, de la parité homme-femme  et de la démocratie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Groupe de travail « Curriculum » – Collectif Riposte éducation Comment l’École peut-elle s’approprier les nouveaux champs ouverts par les sociétés contemporaines?</dc:title>
  <dc:creator>Boudet</dc:creator>
  <cp:lastModifiedBy>Boudet</cp:lastModifiedBy>
  <cp:revision>61</cp:revision>
  <dcterms:created xsi:type="dcterms:W3CDTF">2025-01-31T19:32:56Z</dcterms:created>
  <dcterms:modified xsi:type="dcterms:W3CDTF">2025-02-02T15:47:29Z</dcterms:modified>
</cp:coreProperties>
</file>