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372" r:id="rId3"/>
    <p:sldId id="392" r:id="rId4"/>
    <p:sldId id="391" r:id="rId5"/>
    <p:sldId id="382" r:id="rId6"/>
    <p:sldId id="345" r:id="rId7"/>
    <p:sldId id="389" r:id="rId8"/>
    <p:sldId id="38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4674"/>
  </p:normalViewPr>
  <p:slideViewPr>
    <p:cSldViewPr snapToGrid="0">
      <p:cViewPr varScale="1">
        <p:scale>
          <a:sx n="124" d="100"/>
          <a:sy n="124" d="100"/>
        </p:scale>
        <p:origin x="6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175615-C0BD-4838-9620-DD390A6E926D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C77F9C08-9013-42BB-A6F9-21C52372162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fr-FR" dirty="0">
              <a:solidFill>
                <a:schemeClr val="accent2">
                  <a:lumMod val="75000"/>
                </a:schemeClr>
              </a:solidFill>
            </a:rPr>
            <a:t>La forme pédagogique</a:t>
          </a:r>
          <a:endParaRPr lang="en-US" dirty="0">
            <a:solidFill>
              <a:schemeClr val="accent2">
                <a:lumMod val="75000"/>
              </a:schemeClr>
            </a:solidFill>
          </a:endParaRPr>
        </a:p>
      </dgm:t>
    </dgm:pt>
    <dgm:pt modelId="{524CF74E-5BF6-4D00-9FAB-A2301D997C0F}" type="parTrans" cxnId="{392B610E-78C1-41B0-81E0-8FA3C577669C}">
      <dgm:prSet/>
      <dgm:spPr/>
      <dgm:t>
        <a:bodyPr/>
        <a:lstStyle/>
        <a:p>
          <a:endParaRPr lang="en-US"/>
        </a:p>
      </dgm:t>
    </dgm:pt>
    <dgm:pt modelId="{7C86D02E-2052-4349-9416-7F49B88F3B1F}" type="sibTrans" cxnId="{392B610E-78C1-41B0-81E0-8FA3C577669C}">
      <dgm:prSet/>
      <dgm:spPr/>
      <dgm:t>
        <a:bodyPr/>
        <a:lstStyle/>
        <a:p>
          <a:endParaRPr lang="en-US"/>
        </a:p>
      </dgm:t>
    </dgm:pt>
    <dgm:pt modelId="{52D14FB6-1269-41C4-9777-66E0E16CBCBA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Individualisation nécessaire</a:t>
          </a:r>
          <a:endParaRPr lang="en-US" dirty="0"/>
        </a:p>
      </dgm:t>
    </dgm:pt>
    <dgm:pt modelId="{0D83BCF2-C42E-4212-B082-004012561553}" type="parTrans" cxnId="{4E6F062D-47F5-48C0-A902-DA6D60470656}">
      <dgm:prSet/>
      <dgm:spPr/>
      <dgm:t>
        <a:bodyPr/>
        <a:lstStyle/>
        <a:p>
          <a:endParaRPr lang="en-US"/>
        </a:p>
      </dgm:t>
    </dgm:pt>
    <dgm:pt modelId="{84F2621B-4A9B-4E93-9578-9D981593B110}" type="sibTrans" cxnId="{4E6F062D-47F5-48C0-A902-DA6D60470656}">
      <dgm:prSet/>
      <dgm:spPr/>
      <dgm:t>
        <a:bodyPr/>
        <a:lstStyle/>
        <a:p>
          <a:endParaRPr lang="en-US"/>
        </a:p>
      </dgm:t>
    </dgm:pt>
    <dgm:pt modelId="{36E35AC6-9114-400D-BF34-B0D70B71BC96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Evaluation sommative </a:t>
          </a:r>
          <a:endParaRPr lang="en-US" dirty="0"/>
        </a:p>
      </dgm:t>
    </dgm:pt>
    <dgm:pt modelId="{2AC4BD51-6A49-4D7F-8AC5-C1FA4897C4C9}" type="parTrans" cxnId="{CD911A62-2414-4349-BA0A-F8C5A082E1D8}">
      <dgm:prSet/>
      <dgm:spPr/>
      <dgm:t>
        <a:bodyPr/>
        <a:lstStyle/>
        <a:p>
          <a:endParaRPr lang="en-US"/>
        </a:p>
      </dgm:t>
    </dgm:pt>
    <dgm:pt modelId="{300C3152-2CF2-45AF-9086-7FD344150E4F}" type="sibTrans" cxnId="{CD911A62-2414-4349-BA0A-F8C5A082E1D8}">
      <dgm:prSet/>
      <dgm:spPr/>
      <dgm:t>
        <a:bodyPr/>
        <a:lstStyle/>
        <a:p>
          <a:endParaRPr lang="en-US"/>
        </a:p>
      </dgm:t>
    </dgm:pt>
    <dgm:pt modelId="{37C2C9CE-15E8-4455-A0CB-A82E56E51357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Travail collectif réprouvé</a:t>
          </a:r>
          <a:endParaRPr lang="en-US" dirty="0"/>
        </a:p>
      </dgm:t>
    </dgm:pt>
    <dgm:pt modelId="{9FB22D15-F497-4141-8980-4F2B8D34B110}" type="parTrans" cxnId="{FA18B69C-AEE8-4A15-9C75-67CF37EA4D4B}">
      <dgm:prSet/>
      <dgm:spPr/>
      <dgm:t>
        <a:bodyPr/>
        <a:lstStyle/>
        <a:p>
          <a:endParaRPr lang="en-US"/>
        </a:p>
      </dgm:t>
    </dgm:pt>
    <dgm:pt modelId="{F5ADC7F3-2309-4269-9B27-A368E7F61C44}" type="sibTrans" cxnId="{FA18B69C-AEE8-4A15-9C75-67CF37EA4D4B}">
      <dgm:prSet/>
      <dgm:spPr/>
      <dgm:t>
        <a:bodyPr/>
        <a:lstStyle/>
        <a:p>
          <a:endParaRPr lang="en-US"/>
        </a:p>
      </dgm:t>
    </dgm:pt>
    <dgm:pt modelId="{1D1FDC5F-8D76-4E25-BEA5-245D021280E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fr-FR">
              <a:solidFill>
                <a:schemeClr val="accent2">
                  <a:lumMod val="75000"/>
                </a:schemeClr>
              </a:solidFill>
            </a:rPr>
            <a:t>Le paradoxe pragmatique </a:t>
          </a:r>
          <a:endParaRPr lang="en-US" dirty="0">
            <a:solidFill>
              <a:schemeClr val="accent2">
                <a:lumMod val="75000"/>
              </a:schemeClr>
            </a:solidFill>
          </a:endParaRPr>
        </a:p>
      </dgm:t>
    </dgm:pt>
    <dgm:pt modelId="{39E0A715-4F6B-431E-BC7E-92D63CB515EA}" type="parTrans" cxnId="{C5B8C141-D0CE-4343-A61B-8631889C4ACE}">
      <dgm:prSet/>
      <dgm:spPr/>
      <dgm:t>
        <a:bodyPr/>
        <a:lstStyle/>
        <a:p>
          <a:endParaRPr lang="en-US"/>
        </a:p>
      </dgm:t>
    </dgm:pt>
    <dgm:pt modelId="{0CB631E4-FE0A-44C0-BF0E-78B703433C69}" type="sibTrans" cxnId="{C5B8C141-D0CE-4343-A61B-8631889C4ACE}">
      <dgm:prSet/>
      <dgm:spPr/>
      <dgm:t>
        <a:bodyPr/>
        <a:lstStyle/>
        <a:p>
          <a:endParaRPr lang="en-US"/>
        </a:p>
      </dgm:t>
    </dgm:pt>
    <dgm:pt modelId="{B9354332-4F43-46D9-A14A-FABBB10C918E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Faire réussir tout le monde </a:t>
          </a:r>
          <a:endParaRPr lang="en-US" dirty="0"/>
        </a:p>
      </dgm:t>
    </dgm:pt>
    <dgm:pt modelId="{673B5803-8FE3-4F2A-B5D2-ABBDCC4D0906}" type="parTrans" cxnId="{BE6A5DB3-E810-43C7-AD08-883046D791D5}">
      <dgm:prSet/>
      <dgm:spPr/>
      <dgm:t>
        <a:bodyPr/>
        <a:lstStyle/>
        <a:p>
          <a:endParaRPr lang="en-US"/>
        </a:p>
      </dgm:t>
    </dgm:pt>
    <dgm:pt modelId="{142CA458-46A9-4683-86A8-C1EEDAB3E1AE}" type="sibTrans" cxnId="{BE6A5DB3-E810-43C7-AD08-883046D791D5}">
      <dgm:prSet/>
      <dgm:spPr/>
      <dgm:t>
        <a:bodyPr/>
        <a:lstStyle/>
        <a:p>
          <a:endParaRPr lang="en-US"/>
        </a:p>
      </dgm:t>
    </dgm:pt>
    <dgm:pt modelId="{34F9227A-2DB3-462F-ABE8-74B08E08618C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Et différencier pour orienter</a:t>
          </a:r>
          <a:endParaRPr lang="en-US" dirty="0"/>
        </a:p>
      </dgm:t>
    </dgm:pt>
    <dgm:pt modelId="{59D4AB6E-BA3F-43EB-8480-91A6D16FD322}" type="parTrans" cxnId="{DFA20210-5346-4860-8A3D-9055E5845372}">
      <dgm:prSet/>
      <dgm:spPr/>
      <dgm:t>
        <a:bodyPr/>
        <a:lstStyle/>
        <a:p>
          <a:endParaRPr lang="en-US"/>
        </a:p>
      </dgm:t>
    </dgm:pt>
    <dgm:pt modelId="{0F6201B5-4064-457F-B339-F38ED902DCD7}" type="sibTrans" cxnId="{DFA20210-5346-4860-8A3D-9055E5845372}">
      <dgm:prSet/>
      <dgm:spPr/>
      <dgm:t>
        <a:bodyPr/>
        <a:lstStyle/>
        <a:p>
          <a:endParaRPr lang="en-US"/>
        </a:p>
      </dgm:t>
    </dgm:pt>
    <dgm:pt modelId="{F02EDB16-4D41-4FC2-88DE-6D83C5E3A680}" type="pres">
      <dgm:prSet presAssocID="{A0175615-C0BD-4838-9620-DD390A6E926D}" presName="root" presStyleCnt="0">
        <dgm:presLayoutVars>
          <dgm:dir/>
          <dgm:resizeHandles val="exact"/>
        </dgm:presLayoutVars>
      </dgm:prSet>
      <dgm:spPr/>
    </dgm:pt>
    <dgm:pt modelId="{B8B42EB9-34BA-4A00-8188-F3632A436248}" type="pres">
      <dgm:prSet presAssocID="{C77F9C08-9013-42BB-A6F9-21C523721627}" presName="compNode" presStyleCnt="0"/>
      <dgm:spPr/>
    </dgm:pt>
    <dgm:pt modelId="{D4E51A11-376E-442A-A850-B138CDC49EB0}" type="pres">
      <dgm:prSet presAssocID="{C77F9C08-9013-42BB-A6F9-21C523721627}" presName="iconRect" presStyleLbl="node1" presStyleIdx="0" presStyleCnt="2"/>
      <dgm:spPr>
        <a:blipFill>
          <a:blip xmlns:r="http://schemas.openxmlformats.org/officeDocument/2006/relationships" r:embed="rId1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che"/>
        </a:ext>
      </dgm:extLst>
    </dgm:pt>
    <dgm:pt modelId="{9A77FB59-FFCC-4433-A362-EA8D3C02546A}" type="pres">
      <dgm:prSet presAssocID="{C77F9C08-9013-42BB-A6F9-21C523721627}" presName="iconSpace" presStyleCnt="0"/>
      <dgm:spPr/>
    </dgm:pt>
    <dgm:pt modelId="{EFF4EA5B-775A-4533-8786-50C181D7272D}" type="pres">
      <dgm:prSet presAssocID="{C77F9C08-9013-42BB-A6F9-21C523721627}" presName="parTx" presStyleLbl="revTx" presStyleIdx="0" presStyleCnt="4">
        <dgm:presLayoutVars>
          <dgm:chMax val="0"/>
          <dgm:chPref val="0"/>
        </dgm:presLayoutVars>
      </dgm:prSet>
      <dgm:spPr/>
    </dgm:pt>
    <dgm:pt modelId="{56CF62E6-5EC2-463F-99B8-6C44A2C19A38}" type="pres">
      <dgm:prSet presAssocID="{C77F9C08-9013-42BB-A6F9-21C523721627}" presName="txSpace" presStyleCnt="0"/>
      <dgm:spPr/>
    </dgm:pt>
    <dgm:pt modelId="{984EBF8B-ECE2-45AE-A276-F89B2D7C6118}" type="pres">
      <dgm:prSet presAssocID="{C77F9C08-9013-42BB-A6F9-21C523721627}" presName="desTx" presStyleLbl="revTx" presStyleIdx="1" presStyleCnt="4">
        <dgm:presLayoutVars/>
      </dgm:prSet>
      <dgm:spPr/>
    </dgm:pt>
    <dgm:pt modelId="{CEBE79F7-1AB5-41B0-A90C-00BB369300BE}" type="pres">
      <dgm:prSet presAssocID="{7C86D02E-2052-4349-9416-7F49B88F3B1F}" presName="sibTrans" presStyleCnt="0"/>
      <dgm:spPr/>
    </dgm:pt>
    <dgm:pt modelId="{B83CBBB0-87F3-4762-A9C5-0ABE76B0172C}" type="pres">
      <dgm:prSet presAssocID="{1D1FDC5F-8D76-4E25-BEA5-245D021280EB}" presName="compNode" presStyleCnt="0"/>
      <dgm:spPr/>
    </dgm:pt>
    <dgm:pt modelId="{3F564F40-FE3B-4F3F-BEF4-C77DA21EF11E}" type="pres">
      <dgm:prSet presAssocID="{1D1FDC5F-8D76-4E25-BEA5-245D021280EB}" presName="iconRect" presStyleLbl="node1" presStyleIdx="1" presStyleCnt="2"/>
      <dgm:spPr>
        <a:blipFill>
          <a:blip xmlns:r="http://schemas.openxmlformats.org/officeDocument/2006/relationships"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90544BB0-E827-438B-A9ED-13F1C4983381}" type="pres">
      <dgm:prSet presAssocID="{1D1FDC5F-8D76-4E25-BEA5-245D021280EB}" presName="iconSpace" presStyleCnt="0"/>
      <dgm:spPr/>
    </dgm:pt>
    <dgm:pt modelId="{861D3502-F648-44AB-B8A8-E9DB378425FD}" type="pres">
      <dgm:prSet presAssocID="{1D1FDC5F-8D76-4E25-BEA5-245D021280EB}" presName="parTx" presStyleLbl="revTx" presStyleIdx="2" presStyleCnt="4">
        <dgm:presLayoutVars>
          <dgm:chMax val="0"/>
          <dgm:chPref val="0"/>
        </dgm:presLayoutVars>
      </dgm:prSet>
      <dgm:spPr/>
    </dgm:pt>
    <dgm:pt modelId="{50FE257C-A261-4C6C-93A4-F0DAA93F97AC}" type="pres">
      <dgm:prSet presAssocID="{1D1FDC5F-8D76-4E25-BEA5-245D021280EB}" presName="txSpace" presStyleCnt="0"/>
      <dgm:spPr/>
    </dgm:pt>
    <dgm:pt modelId="{A4EC0F35-A9F4-410A-B3F7-7DE25CA80619}" type="pres">
      <dgm:prSet presAssocID="{1D1FDC5F-8D76-4E25-BEA5-245D021280EB}" presName="desTx" presStyleLbl="revTx" presStyleIdx="3" presStyleCnt="4">
        <dgm:presLayoutVars/>
      </dgm:prSet>
      <dgm:spPr/>
    </dgm:pt>
  </dgm:ptLst>
  <dgm:cxnLst>
    <dgm:cxn modelId="{392B610E-78C1-41B0-81E0-8FA3C577669C}" srcId="{A0175615-C0BD-4838-9620-DD390A6E926D}" destId="{C77F9C08-9013-42BB-A6F9-21C523721627}" srcOrd="0" destOrd="0" parTransId="{524CF74E-5BF6-4D00-9FAB-A2301D997C0F}" sibTransId="{7C86D02E-2052-4349-9416-7F49B88F3B1F}"/>
    <dgm:cxn modelId="{DFA20210-5346-4860-8A3D-9055E5845372}" srcId="{1D1FDC5F-8D76-4E25-BEA5-245D021280EB}" destId="{34F9227A-2DB3-462F-ABE8-74B08E08618C}" srcOrd="1" destOrd="0" parTransId="{59D4AB6E-BA3F-43EB-8480-91A6D16FD322}" sibTransId="{0F6201B5-4064-457F-B339-F38ED902DCD7}"/>
    <dgm:cxn modelId="{00860810-4FFA-4025-9E13-D1BF1545110C}" type="presOf" srcId="{52D14FB6-1269-41C4-9777-66E0E16CBCBA}" destId="{984EBF8B-ECE2-45AE-A276-F89B2D7C6118}" srcOrd="0" destOrd="0" presId="urn:microsoft.com/office/officeart/2018/5/layout/CenteredIconLabelDescriptionList"/>
    <dgm:cxn modelId="{BB3E132C-A690-4548-A4C3-1EED79959967}" type="presOf" srcId="{1D1FDC5F-8D76-4E25-BEA5-245D021280EB}" destId="{861D3502-F648-44AB-B8A8-E9DB378425FD}" srcOrd="0" destOrd="0" presId="urn:microsoft.com/office/officeart/2018/5/layout/CenteredIconLabelDescriptionList"/>
    <dgm:cxn modelId="{4E6F062D-47F5-48C0-A902-DA6D60470656}" srcId="{C77F9C08-9013-42BB-A6F9-21C523721627}" destId="{52D14FB6-1269-41C4-9777-66E0E16CBCBA}" srcOrd="0" destOrd="0" parTransId="{0D83BCF2-C42E-4212-B082-004012561553}" sibTransId="{84F2621B-4A9B-4E93-9578-9D981593B110}"/>
    <dgm:cxn modelId="{C5B8C141-D0CE-4343-A61B-8631889C4ACE}" srcId="{A0175615-C0BD-4838-9620-DD390A6E926D}" destId="{1D1FDC5F-8D76-4E25-BEA5-245D021280EB}" srcOrd="1" destOrd="0" parTransId="{39E0A715-4F6B-431E-BC7E-92D63CB515EA}" sibTransId="{0CB631E4-FE0A-44C0-BF0E-78B703433C69}"/>
    <dgm:cxn modelId="{A96C1F4B-1A01-4E28-B5E9-A1C3A89509F6}" type="presOf" srcId="{37C2C9CE-15E8-4455-A0CB-A82E56E51357}" destId="{984EBF8B-ECE2-45AE-A276-F89B2D7C6118}" srcOrd="0" destOrd="2" presId="urn:microsoft.com/office/officeart/2018/5/layout/CenteredIconLabelDescriptionList"/>
    <dgm:cxn modelId="{CD911A62-2414-4349-BA0A-F8C5A082E1D8}" srcId="{C77F9C08-9013-42BB-A6F9-21C523721627}" destId="{36E35AC6-9114-400D-BF34-B0D70B71BC96}" srcOrd="1" destOrd="0" parTransId="{2AC4BD51-6A49-4D7F-8AC5-C1FA4897C4C9}" sibTransId="{300C3152-2CF2-45AF-9086-7FD344150E4F}"/>
    <dgm:cxn modelId="{968A526A-705F-463E-89A8-EC990C790952}" type="presOf" srcId="{B9354332-4F43-46D9-A14A-FABBB10C918E}" destId="{A4EC0F35-A9F4-410A-B3F7-7DE25CA80619}" srcOrd="0" destOrd="0" presId="urn:microsoft.com/office/officeart/2018/5/layout/CenteredIconLabelDescriptionList"/>
    <dgm:cxn modelId="{FA18B69C-AEE8-4A15-9C75-67CF37EA4D4B}" srcId="{C77F9C08-9013-42BB-A6F9-21C523721627}" destId="{37C2C9CE-15E8-4455-A0CB-A82E56E51357}" srcOrd="2" destOrd="0" parTransId="{9FB22D15-F497-4141-8980-4F2B8D34B110}" sibTransId="{F5ADC7F3-2309-4269-9B27-A368E7F61C44}"/>
    <dgm:cxn modelId="{B56131AB-C119-415E-9592-C360CBE34E5D}" type="presOf" srcId="{34F9227A-2DB3-462F-ABE8-74B08E08618C}" destId="{A4EC0F35-A9F4-410A-B3F7-7DE25CA80619}" srcOrd="0" destOrd="1" presId="urn:microsoft.com/office/officeart/2018/5/layout/CenteredIconLabelDescriptionList"/>
    <dgm:cxn modelId="{BE6A5DB3-E810-43C7-AD08-883046D791D5}" srcId="{1D1FDC5F-8D76-4E25-BEA5-245D021280EB}" destId="{B9354332-4F43-46D9-A14A-FABBB10C918E}" srcOrd="0" destOrd="0" parTransId="{673B5803-8FE3-4F2A-B5D2-ABBDCC4D0906}" sibTransId="{142CA458-46A9-4683-86A8-C1EEDAB3E1AE}"/>
    <dgm:cxn modelId="{D04AD2B4-00C5-455C-B0D0-D2296D83072B}" type="presOf" srcId="{A0175615-C0BD-4838-9620-DD390A6E926D}" destId="{F02EDB16-4D41-4FC2-88DE-6D83C5E3A680}" srcOrd="0" destOrd="0" presId="urn:microsoft.com/office/officeart/2018/5/layout/CenteredIconLabelDescriptionList"/>
    <dgm:cxn modelId="{4BC138D8-5EB9-40F6-9514-20AE53429E7C}" type="presOf" srcId="{36E35AC6-9114-400D-BF34-B0D70B71BC96}" destId="{984EBF8B-ECE2-45AE-A276-F89B2D7C6118}" srcOrd="0" destOrd="1" presId="urn:microsoft.com/office/officeart/2018/5/layout/CenteredIconLabelDescriptionList"/>
    <dgm:cxn modelId="{D8BD85F7-1DCD-4148-AA10-6F17B2943E5F}" type="presOf" srcId="{C77F9C08-9013-42BB-A6F9-21C523721627}" destId="{EFF4EA5B-775A-4533-8786-50C181D7272D}" srcOrd="0" destOrd="0" presId="urn:microsoft.com/office/officeart/2018/5/layout/CenteredIconLabelDescriptionList"/>
    <dgm:cxn modelId="{5948B17A-B44E-4867-8986-87EF21A1EA4B}" type="presParOf" srcId="{F02EDB16-4D41-4FC2-88DE-6D83C5E3A680}" destId="{B8B42EB9-34BA-4A00-8188-F3632A436248}" srcOrd="0" destOrd="0" presId="urn:microsoft.com/office/officeart/2018/5/layout/CenteredIconLabelDescriptionList"/>
    <dgm:cxn modelId="{9670A515-A030-4A05-A99F-C4D7401C969C}" type="presParOf" srcId="{B8B42EB9-34BA-4A00-8188-F3632A436248}" destId="{D4E51A11-376E-442A-A850-B138CDC49EB0}" srcOrd="0" destOrd="0" presId="urn:microsoft.com/office/officeart/2018/5/layout/CenteredIconLabelDescriptionList"/>
    <dgm:cxn modelId="{89881006-2631-4D99-9CB2-8FD93EEE404A}" type="presParOf" srcId="{B8B42EB9-34BA-4A00-8188-F3632A436248}" destId="{9A77FB59-FFCC-4433-A362-EA8D3C02546A}" srcOrd="1" destOrd="0" presId="urn:microsoft.com/office/officeart/2018/5/layout/CenteredIconLabelDescriptionList"/>
    <dgm:cxn modelId="{B470F493-6439-4D58-8B39-6F648BB61C67}" type="presParOf" srcId="{B8B42EB9-34BA-4A00-8188-F3632A436248}" destId="{EFF4EA5B-775A-4533-8786-50C181D7272D}" srcOrd="2" destOrd="0" presId="urn:microsoft.com/office/officeart/2018/5/layout/CenteredIconLabelDescriptionList"/>
    <dgm:cxn modelId="{197D0F56-1E4B-4C33-B9CB-3FED73B67D1E}" type="presParOf" srcId="{B8B42EB9-34BA-4A00-8188-F3632A436248}" destId="{56CF62E6-5EC2-463F-99B8-6C44A2C19A38}" srcOrd="3" destOrd="0" presId="urn:microsoft.com/office/officeart/2018/5/layout/CenteredIconLabelDescriptionList"/>
    <dgm:cxn modelId="{6015E16B-19E5-4A99-81C6-5BA54719E511}" type="presParOf" srcId="{B8B42EB9-34BA-4A00-8188-F3632A436248}" destId="{984EBF8B-ECE2-45AE-A276-F89B2D7C6118}" srcOrd="4" destOrd="0" presId="urn:microsoft.com/office/officeart/2018/5/layout/CenteredIconLabelDescriptionList"/>
    <dgm:cxn modelId="{A9BCC821-B6D5-4AB4-89E3-14367D693D47}" type="presParOf" srcId="{F02EDB16-4D41-4FC2-88DE-6D83C5E3A680}" destId="{CEBE79F7-1AB5-41B0-A90C-00BB369300BE}" srcOrd="1" destOrd="0" presId="urn:microsoft.com/office/officeart/2018/5/layout/CenteredIconLabelDescriptionList"/>
    <dgm:cxn modelId="{67AE3626-9897-4905-84FB-E3925ED01756}" type="presParOf" srcId="{F02EDB16-4D41-4FC2-88DE-6D83C5E3A680}" destId="{B83CBBB0-87F3-4762-A9C5-0ABE76B0172C}" srcOrd="2" destOrd="0" presId="urn:microsoft.com/office/officeart/2018/5/layout/CenteredIconLabelDescriptionList"/>
    <dgm:cxn modelId="{34DBCEAA-D39B-44BB-BA8C-FD8CDA747C42}" type="presParOf" srcId="{B83CBBB0-87F3-4762-A9C5-0ABE76B0172C}" destId="{3F564F40-FE3B-4F3F-BEF4-C77DA21EF11E}" srcOrd="0" destOrd="0" presId="urn:microsoft.com/office/officeart/2018/5/layout/CenteredIconLabelDescriptionList"/>
    <dgm:cxn modelId="{E3766A43-D7D0-4662-A766-FF4DB9D0E83D}" type="presParOf" srcId="{B83CBBB0-87F3-4762-A9C5-0ABE76B0172C}" destId="{90544BB0-E827-438B-A9ED-13F1C4983381}" srcOrd="1" destOrd="0" presId="urn:microsoft.com/office/officeart/2018/5/layout/CenteredIconLabelDescriptionList"/>
    <dgm:cxn modelId="{2F5CFF5B-1850-4824-94A6-49879B7AC9FC}" type="presParOf" srcId="{B83CBBB0-87F3-4762-A9C5-0ABE76B0172C}" destId="{861D3502-F648-44AB-B8A8-E9DB378425FD}" srcOrd="2" destOrd="0" presId="urn:microsoft.com/office/officeart/2018/5/layout/CenteredIconLabelDescriptionList"/>
    <dgm:cxn modelId="{7EFE287A-AE1D-41CC-A83D-8D3CFBF48ECA}" type="presParOf" srcId="{B83CBBB0-87F3-4762-A9C5-0ABE76B0172C}" destId="{50FE257C-A261-4C6C-93A4-F0DAA93F97AC}" srcOrd="3" destOrd="0" presId="urn:microsoft.com/office/officeart/2018/5/layout/CenteredIconLabelDescriptionList"/>
    <dgm:cxn modelId="{342781F7-02D0-4728-B2EC-7302E2DA8DB2}" type="presParOf" srcId="{B83CBBB0-87F3-4762-A9C5-0ABE76B0172C}" destId="{A4EC0F35-A9F4-410A-B3F7-7DE25CA80619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E51A11-376E-442A-A850-B138CDC49EB0}">
      <dsp:nvSpPr>
        <dsp:cNvPr id="0" name=""/>
        <dsp:cNvSpPr/>
      </dsp:nvSpPr>
      <dsp:spPr>
        <a:xfrm>
          <a:off x="1515066" y="387261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F4EA5B-775A-4533-8786-50C181D7272D}">
      <dsp:nvSpPr>
        <dsp:cNvPr id="0" name=""/>
        <dsp:cNvSpPr/>
      </dsp:nvSpPr>
      <dsp:spPr>
        <a:xfrm>
          <a:off x="111066" y="2041976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r-FR" sz="2800" kern="1200" dirty="0">
              <a:solidFill>
                <a:schemeClr val="accent2">
                  <a:lumMod val="75000"/>
                </a:schemeClr>
              </a:solidFill>
            </a:rPr>
            <a:t>La forme pédagogique</a:t>
          </a:r>
          <a:endParaRPr lang="en-US" sz="28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111066" y="2041976"/>
        <a:ext cx="4320000" cy="648000"/>
      </dsp:txXfrm>
    </dsp:sp>
    <dsp:sp modelId="{984EBF8B-ECE2-45AE-A276-F89B2D7C6118}">
      <dsp:nvSpPr>
        <dsp:cNvPr id="0" name=""/>
        <dsp:cNvSpPr/>
      </dsp:nvSpPr>
      <dsp:spPr>
        <a:xfrm>
          <a:off x="111066" y="2756356"/>
          <a:ext cx="4320000" cy="9498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Individualisation nécessaire</a:t>
          </a:r>
          <a:endParaRPr lang="en-US" sz="1700" kern="1200" dirty="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Evaluation sommative </a:t>
          </a:r>
          <a:endParaRPr lang="en-US" sz="1700" kern="1200" dirty="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Travail collectif réprouvé</a:t>
          </a:r>
          <a:endParaRPr lang="en-US" sz="1700" kern="1200" dirty="0"/>
        </a:p>
      </dsp:txBody>
      <dsp:txXfrm>
        <a:off x="111066" y="2756356"/>
        <a:ext cx="4320000" cy="949864"/>
      </dsp:txXfrm>
    </dsp:sp>
    <dsp:sp modelId="{3F564F40-FE3B-4F3F-BEF4-C77DA21EF11E}">
      <dsp:nvSpPr>
        <dsp:cNvPr id="0" name=""/>
        <dsp:cNvSpPr/>
      </dsp:nvSpPr>
      <dsp:spPr>
        <a:xfrm>
          <a:off x="6591066" y="387261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1D3502-F648-44AB-B8A8-E9DB378425FD}">
      <dsp:nvSpPr>
        <dsp:cNvPr id="0" name=""/>
        <dsp:cNvSpPr/>
      </dsp:nvSpPr>
      <dsp:spPr>
        <a:xfrm>
          <a:off x="5187066" y="2041976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r-FR" sz="2800" kern="1200">
              <a:solidFill>
                <a:schemeClr val="accent2">
                  <a:lumMod val="75000"/>
                </a:schemeClr>
              </a:solidFill>
            </a:rPr>
            <a:t>Le paradoxe pragmatique </a:t>
          </a:r>
          <a:endParaRPr lang="en-US" sz="28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5187066" y="2041976"/>
        <a:ext cx="4320000" cy="648000"/>
      </dsp:txXfrm>
    </dsp:sp>
    <dsp:sp modelId="{A4EC0F35-A9F4-410A-B3F7-7DE25CA80619}">
      <dsp:nvSpPr>
        <dsp:cNvPr id="0" name=""/>
        <dsp:cNvSpPr/>
      </dsp:nvSpPr>
      <dsp:spPr>
        <a:xfrm>
          <a:off x="5187066" y="2756356"/>
          <a:ext cx="4320000" cy="9498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Faire réussir tout le monde </a:t>
          </a:r>
          <a:endParaRPr lang="en-US" sz="1700" kern="1200" dirty="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/>
            <a:t>Et différencier pour orienter</a:t>
          </a:r>
          <a:endParaRPr lang="en-US" sz="1700" kern="1200" dirty="0"/>
        </a:p>
      </dsp:txBody>
      <dsp:txXfrm>
        <a:off x="5187066" y="2756356"/>
        <a:ext cx="4320000" cy="9498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B6AD0-49BA-45EC-A182-8A3FD6003B75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77AE16-CF37-4147-99AD-AA4F3B154C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150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77AE16-CF37-4147-99AD-AA4F3B154CD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840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77AE16-CF37-4147-99AD-AA4F3B154CD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0397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8B274-35ED-474D-AA18-FE54184BA022}" type="datetime1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Bernard Desclaux         desclauxb@gmail.com         https://blog.educpros.fr/bernard-desclaux/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F6B0C-AF6A-4624-BEFE-10C389A97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07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1CA6C-C971-4B9A-911B-C3CD97313F03}" type="datetime1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Bernard Desclaux         desclauxb@gmail.com         https://blog.educpros.fr/bernard-desclaux/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F6B0C-AF6A-4624-BEFE-10C389A97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5047475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1CA6C-C971-4B9A-911B-C3CD97313F03}" type="datetime1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Bernard Desclaux         desclauxb@gmail.com         https://blog.educpros.fr/bernard-desclaux/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F6B0C-AF6A-4624-BEFE-10C389A97CA2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7008831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1CA6C-C971-4B9A-911B-C3CD97313F03}" type="datetime1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Bernard Desclaux         desclauxb@gmail.com         https://blog.educpros.fr/bernard-desclaux/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F6B0C-AF6A-4624-BEFE-10C389A97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0210297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1CA6C-C971-4B9A-911B-C3CD97313F03}" type="datetime1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Bernard Desclaux         desclauxb@gmail.com         https://blog.educpros.fr/bernard-desclaux/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F6B0C-AF6A-4624-BEFE-10C389A97CA2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4722928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1CA6C-C971-4B9A-911B-C3CD97313F03}" type="datetime1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Bernard Desclaux         desclauxb@gmail.com         https://blog.educpros.fr/bernard-desclaux/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F6B0C-AF6A-4624-BEFE-10C389A97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3269644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51FA4-C109-4C46-87A5-32D30573DF1D}" type="datetime1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Bernard Desclaux         desclauxb@gmail.com         https://blog.educpros.fr/bernard-desclaux/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F6B0C-AF6A-4624-BEFE-10C389A97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3991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C524B-7D79-4D87-823A-5DE1D4442610}" type="datetime1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Bernard Desclaux         desclauxb@gmail.com         https://blog.educpros.fr/bernard-desclaux/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F6B0C-AF6A-4624-BEFE-10C389A97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648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8D058-9BFC-41A4-9169-16CA0DCD5870}" type="datetime1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Bernard Desclaux         desclauxb@gmail.com         https://blog.educpros.fr/bernard-desclaux/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F6B0C-AF6A-4624-BEFE-10C389A97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47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DAED-2735-4F1D-AA54-D8DA1F514EF0}" type="datetime1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Bernard Desclaux         desclauxb@gmail.com         https://blog.educpros.fr/bernard-desclaux/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F6B0C-AF6A-4624-BEFE-10C389A97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5858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E5EE9-491C-4369-9FD0-41E147DA824E}" type="datetime1">
              <a:rPr lang="fr-FR" smtClean="0"/>
              <a:t>06/05/2025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Bernard Desclaux         desclauxb@gmail.com         https://blog.educpros.fr/bernard-desclaux/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F6B0C-AF6A-4624-BEFE-10C389A97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6929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8C745-BE93-4829-80D1-4688D7B2682A}" type="datetime1">
              <a:rPr lang="fr-FR" smtClean="0"/>
              <a:t>06/05/2025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Bernard Desclaux         desclauxb@gmail.com         https://blog.educpros.fr/bernard-desclaux/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F6B0C-AF6A-4624-BEFE-10C389A97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603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C2B34-D6B7-426D-BC25-1AF87B82535F}" type="datetime1">
              <a:rPr lang="fr-FR" smtClean="0"/>
              <a:t>06/05/2025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Bernard Desclaux         desclauxb@gmail.com         https://blog.educpros.fr/bernard-desclaux/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F6B0C-AF6A-4624-BEFE-10C389A97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9202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E2051-1649-4503-B04E-BCD8BD718EFD}" type="datetime1">
              <a:rPr lang="fr-FR" smtClean="0"/>
              <a:t>06/05/2025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Bernard Desclaux         desclauxb@gmail.com         https://blog.educpros.fr/bernard-desclaux/</a:t>
            </a: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F6B0C-AF6A-4624-BEFE-10C389A97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432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E1588-E215-4ABC-844B-FA661AA864EB}" type="datetime1">
              <a:rPr lang="fr-FR" smtClean="0"/>
              <a:t>06/05/2025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Bernard Desclaux         desclauxb@gmail.com         https://blog.educpros.fr/bernard-desclaux/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F6B0C-AF6A-4624-BEFE-10C389A97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0146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A70AA-3241-42FF-87D0-F337D6A4E933}" type="datetime1">
              <a:rPr lang="fr-FR" smtClean="0"/>
              <a:t>06/05/2025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Bernard Desclaux         desclauxb@gmail.com         https://blog.educpros.fr/bernard-desclaux/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F6B0C-AF6A-4624-BEFE-10C389A97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957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1CA6C-C971-4B9A-911B-C3CD97313F03}" type="datetime1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Bernard Desclaux         desclauxb@gmail.com         https://blog.educpros.fr/bernard-desclaux/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3FF6B0C-AF6A-4624-BEFE-10C389A97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778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esclauxb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https://collectif-riposte-education.fr/" TargetMode="External"/><Relationship Id="rId4" Type="http://schemas.openxmlformats.org/officeDocument/2006/relationships/hyperlink" Target="https://blog.educpros.fr/bernard-desclaux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esclauxb@gma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log.educpros.fr/bernard-desclau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educpros.fr/bernard-desclaux" TargetMode="External"/><Relationship Id="rId2" Type="http://schemas.openxmlformats.org/officeDocument/2006/relationships/hyperlink" Target="mailto:desclauxb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airn.info/revue-la-note-d-analyse-2023-10-page-1.ht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educpros.fr/bernard-desclaux" TargetMode="External"/><Relationship Id="rId2" Type="http://schemas.openxmlformats.org/officeDocument/2006/relationships/hyperlink" Target="mailto:desclauxb@gmail.c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educpros.fr/bernard-desclaux" TargetMode="External"/><Relationship Id="rId2" Type="http://schemas.openxmlformats.org/officeDocument/2006/relationships/hyperlink" Target="mailto:desclauxb@gmail.com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blog.educpros.fr/bernard-desclaux" TargetMode="External"/><Relationship Id="rId3" Type="http://schemas.openxmlformats.org/officeDocument/2006/relationships/diagramLayout" Target="../diagrams/layout1.xml"/><Relationship Id="rId7" Type="http://schemas.openxmlformats.org/officeDocument/2006/relationships/hyperlink" Target="mailto:desclauxb@gmail.com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educpros.fr/bernard-desclaux" TargetMode="External"/><Relationship Id="rId7" Type="http://schemas.openxmlformats.org/officeDocument/2006/relationships/image" Target="../media/image9.jpg"/><Relationship Id="rId2" Type="http://schemas.openxmlformats.org/officeDocument/2006/relationships/hyperlink" Target="mailto:desclauxb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educpros.fr/bernard-desclaux" TargetMode="External"/><Relationship Id="rId2" Type="http://schemas.openxmlformats.org/officeDocument/2006/relationships/hyperlink" Target="mailto:desclauxb@gmail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81A2B6-659B-0048-FBE2-A13C4C60C7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l"/>
            <a:r>
              <a:rPr lang="en-US" sz="28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Contre </a:t>
            </a:r>
            <a:r>
              <a:rPr lang="en-US" sz="28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l’école</a:t>
            </a:r>
            <a:r>
              <a:rPr lang="en-US" sz="28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8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injuste</a:t>
            </a:r>
            <a:r>
              <a:rPr lang="en-US" sz="28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br>
              <a:rPr lang="en-US" sz="22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</a:br>
            <a:br>
              <a:rPr lang="en-US" sz="22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</a:br>
            <a:br>
              <a:rPr lang="en-US" sz="22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22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Une </a:t>
            </a:r>
            <a:r>
              <a:rPr lang="en-US" sz="22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journée</a:t>
            </a:r>
            <a:r>
              <a:rPr lang="en-US" sz="22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de </a:t>
            </a:r>
            <a:r>
              <a:rPr lang="en-US" sz="22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réflexion</a:t>
            </a:r>
            <a:r>
              <a:rPr lang="en-US" sz="22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et de propositions du </a:t>
            </a:r>
            <a:r>
              <a:rPr lang="en-US" sz="22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collectif</a:t>
            </a:r>
            <a:r>
              <a:rPr lang="en-US" sz="2200" b="1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Riposte </a:t>
            </a:r>
            <a:r>
              <a:rPr lang="en-US" sz="2200" b="1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Éducation</a:t>
            </a:r>
            <a:br>
              <a:rPr lang="en-US" sz="2200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2200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le 17 </a:t>
            </a:r>
            <a:r>
              <a:rPr lang="en-US" sz="2200" kern="12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mai</a:t>
            </a:r>
            <a:r>
              <a:rPr lang="en-US" sz="2200" kern="12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2025</a:t>
            </a:r>
            <a:endParaRPr lang="en-US" sz="2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124EA0-EDE8-FC18-D7E0-F2F1B5EDE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0486" y="2373086"/>
            <a:ext cx="8926285" cy="3635828"/>
          </a:xfr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algn="ctr"/>
            <a:endParaRPr lang="en-US" sz="2200" b="1" dirty="0">
              <a:effectLst/>
            </a:endParaRPr>
          </a:p>
          <a:p>
            <a:pPr algn="ctr"/>
            <a:endParaRPr lang="en-US" sz="2200" b="1" dirty="0">
              <a:effectLst/>
            </a:endParaRPr>
          </a:p>
          <a:p>
            <a:pPr algn="ctr"/>
            <a:endParaRPr lang="en-US" sz="2200" b="1" dirty="0">
              <a:effectLst/>
            </a:endParaRPr>
          </a:p>
          <a:p>
            <a:pPr algn="ctr"/>
            <a:r>
              <a:rPr lang="en-US" sz="8000" b="1" dirty="0">
                <a:solidFill>
                  <a:schemeClr val="tx1"/>
                </a:solidFill>
                <a:effectLst/>
              </a:rPr>
              <a:t>Table-ronde : </a:t>
            </a:r>
          </a:p>
          <a:p>
            <a:pPr algn="ctr"/>
            <a:r>
              <a:rPr lang="en-US" sz="8000" b="1" dirty="0" err="1">
                <a:solidFill>
                  <a:schemeClr val="tx1"/>
                </a:solidFill>
                <a:effectLst/>
              </a:rPr>
              <a:t>Où</a:t>
            </a:r>
            <a:r>
              <a:rPr lang="en-US" sz="8000" b="1" dirty="0">
                <a:solidFill>
                  <a:schemeClr val="tx1"/>
                </a:solidFill>
                <a:effectLst/>
              </a:rPr>
              <a:t> se </a:t>
            </a:r>
            <a:r>
              <a:rPr lang="en-US" sz="8000" b="1" dirty="0" err="1">
                <a:solidFill>
                  <a:schemeClr val="tx1"/>
                </a:solidFill>
                <a:effectLst/>
              </a:rPr>
              <a:t>logent</a:t>
            </a:r>
            <a:r>
              <a:rPr lang="en-US" sz="8000" b="1" dirty="0">
                <a:solidFill>
                  <a:schemeClr val="tx1"/>
                </a:solidFill>
                <a:effectLst/>
              </a:rPr>
              <a:t> les </a:t>
            </a:r>
            <a:r>
              <a:rPr lang="en-US" sz="8000" b="1" dirty="0" err="1">
                <a:solidFill>
                  <a:schemeClr val="tx1"/>
                </a:solidFill>
                <a:effectLst/>
              </a:rPr>
              <a:t>rouages</a:t>
            </a:r>
            <a:r>
              <a:rPr lang="en-US" sz="8000" b="1" dirty="0">
                <a:solidFill>
                  <a:schemeClr val="tx1"/>
                </a:solidFill>
                <a:effectLst/>
              </a:rPr>
              <a:t> de la </a:t>
            </a:r>
            <a:r>
              <a:rPr lang="en-US" sz="8000" b="1" dirty="0" err="1">
                <a:solidFill>
                  <a:schemeClr val="tx1"/>
                </a:solidFill>
                <a:effectLst/>
              </a:rPr>
              <a:t>fabrique</a:t>
            </a:r>
            <a:r>
              <a:rPr lang="en-US" sz="8000" b="1" dirty="0">
                <a:solidFill>
                  <a:schemeClr val="tx1"/>
                </a:solidFill>
                <a:effectLst/>
              </a:rPr>
              <a:t> des </a:t>
            </a:r>
            <a:r>
              <a:rPr lang="en-US" sz="8000" b="1" dirty="0" err="1">
                <a:solidFill>
                  <a:schemeClr val="tx1"/>
                </a:solidFill>
                <a:effectLst/>
              </a:rPr>
              <a:t>inégalités</a:t>
            </a:r>
            <a:r>
              <a:rPr lang="en-US" sz="8000" b="1" dirty="0">
                <a:solidFill>
                  <a:schemeClr val="tx1"/>
                </a:solidFill>
                <a:effectLst/>
              </a:rPr>
              <a:t> </a:t>
            </a:r>
            <a:r>
              <a:rPr lang="en-US" sz="8000" b="1" dirty="0" err="1">
                <a:solidFill>
                  <a:schemeClr val="tx1"/>
                </a:solidFill>
                <a:effectLst/>
              </a:rPr>
              <a:t>scolaires</a:t>
            </a:r>
            <a:r>
              <a:rPr lang="en-US" sz="8000" b="1" dirty="0">
                <a:solidFill>
                  <a:schemeClr val="tx1"/>
                </a:solidFill>
                <a:effectLst/>
              </a:rPr>
              <a:t> ? </a:t>
            </a:r>
            <a:r>
              <a:rPr lang="en-US" sz="8000" b="1" dirty="0" err="1">
                <a:solidFill>
                  <a:schemeClr val="tx1"/>
                </a:solidFill>
                <a:effectLst/>
              </a:rPr>
              <a:t>L’éclairage</a:t>
            </a:r>
            <a:r>
              <a:rPr lang="en-US" sz="8000" b="1" dirty="0">
                <a:solidFill>
                  <a:schemeClr val="tx1"/>
                </a:solidFill>
                <a:effectLst/>
              </a:rPr>
              <a:t> de la recherche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6200" b="1" i="1" dirty="0"/>
          </a:p>
          <a:p>
            <a:endParaRPr lang="en-US" sz="2200" b="1" i="1" dirty="0"/>
          </a:p>
          <a:p>
            <a:pPr algn="ctr"/>
            <a:r>
              <a:rPr lang="en-US" sz="14400" b="1" i="1" dirty="0" err="1">
                <a:solidFill>
                  <a:schemeClr val="accent2">
                    <a:lumMod val="75000"/>
                  </a:schemeClr>
                </a:solidFill>
              </a:rPr>
              <a:t>L’orientation</a:t>
            </a:r>
            <a:r>
              <a:rPr lang="en-US" sz="14400" b="1" i="1" dirty="0">
                <a:solidFill>
                  <a:schemeClr val="accent2">
                    <a:lumMod val="75000"/>
                  </a:schemeClr>
                </a:solidFill>
              </a:rPr>
              <a:t>, fin de </a:t>
            </a:r>
            <a:r>
              <a:rPr lang="en-US" sz="14400" b="1" i="1" dirty="0" err="1">
                <a:solidFill>
                  <a:schemeClr val="accent2">
                    <a:lumMod val="75000"/>
                  </a:schemeClr>
                </a:solidFill>
              </a:rPr>
              <a:t>troisième</a:t>
            </a:r>
            <a:r>
              <a:rPr lang="en-US" sz="14400" b="1" i="1" dirty="0">
                <a:solidFill>
                  <a:schemeClr val="accent2">
                    <a:lumMod val="75000"/>
                  </a:schemeClr>
                </a:solidFill>
              </a:rPr>
              <a:t>,</a:t>
            </a:r>
          </a:p>
          <a:p>
            <a:pPr algn="ctr"/>
            <a:r>
              <a:rPr lang="en-US" sz="14400" b="1" i="1" dirty="0" err="1">
                <a:solidFill>
                  <a:schemeClr val="accent2">
                    <a:lumMod val="75000"/>
                  </a:schemeClr>
                </a:solidFill>
              </a:rPr>
              <a:t>l’un</a:t>
            </a:r>
            <a:r>
              <a:rPr lang="en-US" sz="14400" b="1" i="1" dirty="0">
                <a:solidFill>
                  <a:schemeClr val="accent2">
                    <a:lumMod val="75000"/>
                  </a:schemeClr>
                </a:solidFill>
              </a:rPr>
              <a:t> des </a:t>
            </a:r>
            <a:r>
              <a:rPr lang="en-US" sz="14400" b="1" i="1" dirty="0" err="1">
                <a:solidFill>
                  <a:schemeClr val="accent2">
                    <a:lumMod val="75000"/>
                  </a:schemeClr>
                </a:solidFill>
              </a:rPr>
              <a:t>rouages</a:t>
            </a:r>
            <a:r>
              <a:rPr lang="en-US" sz="14400" b="1" i="1" dirty="0">
                <a:solidFill>
                  <a:schemeClr val="accent2">
                    <a:lumMod val="75000"/>
                  </a:schemeClr>
                </a:solidFill>
              </a:rPr>
              <a:t> de la </a:t>
            </a:r>
            <a:r>
              <a:rPr lang="en-US" sz="14400" b="1" i="1" dirty="0" err="1">
                <a:solidFill>
                  <a:schemeClr val="accent2">
                    <a:lumMod val="75000"/>
                  </a:schemeClr>
                </a:solidFill>
              </a:rPr>
              <a:t>fabrique</a:t>
            </a:r>
            <a:r>
              <a:rPr lang="en-US" sz="14400" b="1" i="1" dirty="0">
                <a:solidFill>
                  <a:schemeClr val="accent2">
                    <a:lumMod val="75000"/>
                  </a:schemeClr>
                </a:solidFill>
              </a:rPr>
              <a:t> des </a:t>
            </a:r>
            <a:r>
              <a:rPr lang="en-US" sz="14400" b="1" i="1" dirty="0" err="1">
                <a:solidFill>
                  <a:schemeClr val="accent2">
                    <a:lumMod val="75000"/>
                  </a:schemeClr>
                </a:solidFill>
              </a:rPr>
              <a:t>inégalités</a:t>
            </a:r>
            <a:r>
              <a:rPr lang="en-US" sz="14400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4400" b="1" i="1" dirty="0" err="1">
                <a:solidFill>
                  <a:schemeClr val="accent2">
                    <a:lumMod val="75000"/>
                  </a:schemeClr>
                </a:solidFill>
              </a:rPr>
              <a:t>scolaires</a:t>
            </a:r>
            <a:endParaRPr lang="en-US" sz="14400" b="1" i="1" dirty="0">
              <a:solidFill>
                <a:schemeClr val="accent2">
                  <a:lumMod val="75000"/>
                </a:schemeClr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200" dirty="0"/>
              <a:t>B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7838114-982D-E3A0-AD15-3B467B3C2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6851" y="6324295"/>
            <a:ext cx="5124126" cy="365125"/>
          </a:xfrm>
        </p:spPr>
        <p:txBody>
          <a:bodyPr/>
          <a:lstStyle/>
          <a:p>
            <a:r>
              <a:rPr lang="pt-BR" dirty="0"/>
              <a:t>Bernard Desclaux         </a:t>
            </a:r>
            <a:r>
              <a:rPr lang="pt-BR" dirty="0">
                <a:hlinkClick r:id="rId3"/>
              </a:rPr>
              <a:t>desclauxb@gmail.com</a:t>
            </a:r>
            <a:r>
              <a:rPr lang="pt-BR" dirty="0"/>
              <a:t>         </a:t>
            </a:r>
            <a:r>
              <a:rPr lang="pt-BR" dirty="0">
                <a:hlinkClick r:id="rId4"/>
              </a:rPr>
              <a:t>https://blog.educpros.fr/bernard-desclaux</a:t>
            </a:r>
            <a:r>
              <a:rPr lang="pt-BR" dirty="0"/>
              <a:t> </a:t>
            </a:r>
            <a:endParaRPr lang="fr-FR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26769C1-372B-1EEB-222F-1F1E30717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352" y="1929693"/>
            <a:ext cx="407827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5"/>
              </a:rPr>
              <a:t>https://collectif-riposte-education.fr/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3BFACB0-729B-3D04-1D28-C0D1121B78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1514" y="105341"/>
            <a:ext cx="5414801" cy="1750292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A1DFDC34-7F3B-E346-4071-C9B864CE06C5}"/>
              </a:ext>
            </a:extLst>
          </p:cNvPr>
          <p:cNvSpPr txBox="1"/>
          <p:nvPr/>
        </p:nvSpPr>
        <p:spPr>
          <a:xfrm>
            <a:off x="5654391" y="980487"/>
            <a:ext cx="410375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800" b="1" dirty="0"/>
              <a:t>Contre l’Ecole injuste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Paris, 17 mai 2025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6673A61-EEA4-47C6-122D-296C38FCB0EE}"/>
              </a:ext>
            </a:extLst>
          </p:cNvPr>
          <p:cNvSpPr txBox="1"/>
          <p:nvPr/>
        </p:nvSpPr>
        <p:spPr>
          <a:xfrm>
            <a:off x="7293429" y="6043089"/>
            <a:ext cx="236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/>
              <a:t>Bernard Desclaux </a:t>
            </a:r>
            <a:r>
              <a:rPr lang="fr-FR" i="1" dirty="0"/>
              <a:t>DCIO honoraire</a:t>
            </a:r>
          </a:p>
        </p:txBody>
      </p:sp>
    </p:spTree>
    <p:extLst>
      <p:ext uri="{BB962C8B-B14F-4D97-AF65-F5344CB8AC3E}">
        <p14:creationId xmlns:p14="http://schemas.microsoft.com/office/powerpoint/2010/main" val="2639510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15A197-424C-F7D2-B9DC-6178CFD07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S’entendre sur le mot orientation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CD7C1833-98AB-92B7-D6BF-2825EE36CD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5350306"/>
              </p:ext>
            </p:extLst>
          </p:nvPr>
        </p:nvGraphicFramePr>
        <p:xfrm>
          <a:off x="838200" y="1565586"/>
          <a:ext cx="9176653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5943">
                  <a:extLst>
                    <a:ext uri="{9D8B030D-6E8A-4147-A177-3AD203B41FA5}">
                      <a16:colId xmlns:a16="http://schemas.microsoft.com/office/drawing/2014/main" val="4173521161"/>
                    </a:ext>
                  </a:extLst>
                </a:gridCol>
                <a:gridCol w="5170710">
                  <a:extLst>
                    <a:ext uri="{9D8B030D-6E8A-4147-A177-3AD203B41FA5}">
                      <a16:colId xmlns:a16="http://schemas.microsoft.com/office/drawing/2014/main" val="27111193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Processus psychologique et social 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Organisation institutionnelle de la circulation des élèves dans un système scolaire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784875"/>
                  </a:ext>
                </a:extLst>
              </a:tr>
            </a:tbl>
          </a:graphicData>
        </a:graphic>
      </p:graphicFrame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8662736-5FE8-9D9E-4D45-452F4B9C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92929" y="6416358"/>
            <a:ext cx="5410201" cy="365125"/>
          </a:xfrm>
        </p:spPr>
        <p:txBody>
          <a:bodyPr/>
          <a:lstStyle/>
          <a:p>
            <a:r>
              <a:rPr lang="pt-BR" dirty="0"/>
              <a:t>Bernard Desclaux         </a:t>
            </a:r>
            <a:r>
              <a:rPr lang="pt-BR" dirty="0">
                <a:hlinkClick r:id="rId3"/>
              </a:rPr>
              <a:t>desclauxb@gmail.com</a:t>
            </a:r>
            <a:r>
              <a:rPr lang="pt-BR" dirty="0"/>
              <a:t>          </a:t>
            </a:r>
            <a:r>
              <a:rPr lang="pt-BR" dirty="0">
                <a:hlinkClick r:id="rId4"/>
              </a:rPr>
              <a:t>https://blog.educpros.fr/bernard-desclaux</a:t>
            </a:r>
            <a:r>
              <a:rPr lang="pt-BR" dirty="0"/>
              <a:t> 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7819D28-CC48-AD46-C121-6DF55628A809}"/>
              </a:ext>
            </a:extLst>
          </p:cNvPr>
          <p:cNvSpPr txBox="1"/>
          <p:nvPr/>
        </p:nvSpPr>
        <p:spPr>
          <a:xfrm>
            <a:off x="843643" y="2668955"/>
            <a:ext cx="44576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La procédure d’orientation </a:t>
            </a:r>
            <a:r>
              <a:rPr lang="fr-FR" dirty="0"/>
              <a:t>organise la manière dont la décision de passage en classe supérieure est fabriquée.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69D02F1-0ABA-7F6C-6E08-1CDDD88C033B}"/>
              </a:ext>
            </a:extLst>
          </p:cNvPr>
          <p:cNvSpPr txBox="1"/>
          <p:nvPr/>
        </p:nvSpPr>
        <p:spPr>
          <a:xfrm>
            <a:off x="6281056" y="2683967"/>
            <a:ext cx="39188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La procédure d’affectation </a:t>
            </a:r>
            <a:r>
              <a:rPr lang="fr-FR" dirty="0"/>
              <a:t>gère l’attribution d’une place dans un établissement de formation.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5087383-D0E3-671F-3958-6176724B45EE}"/>
              </a:ext>
            </a:extLst>
          </p:cNvPr>
          <p:cNvSpPr txBox="1"/>
          <p:nvPr/>
        </p:nvSpPr>
        <p:spPr>
          <a:xfrm>
            <a:off x="2982686" y="3710741"/>
            <a:ext cx="6291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Quelques caractéristiques sur ces procédures françaises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EE0B75F-CB36-1A56-BC0D-EF4F82B4346A}"/>
              </a:ext>
            </a:extLst>
          </p:cNvPr>
          <p:cNvSpPr txBox="1"/>
          <p:nvPr/>
        </p:nvSpPr>
        <p:spPr>
          <a:xfrm>
            <a:off x="674913" y="4340274"/>
            <a:ext cx="523603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Demande des parents</a:t>
            </a:r>
          </a:p>
          <a:p>
            <a:r>
              <a:rPr lang="fr-FR" sz="1600" dirty="0"/>
              <a:t>Dialogue, occasion de négociation et d’influence</a:t>
            </a:r>
          </a:p>
          <a:p>
            <a:r>
              <a:rPr lang="fr-FR" sz="1600" dirty="0"/>
              <a:t>Recours, commission d’appel</a:t>
            </a:r>
          </a:p>
          <a:p>
            <a:r>
              <a:rPr lang="fr-FR" sz="1600" dirty="0"/>
              <a:t>Enseignants de la classe et chef de l’établissement</a:t>
            </a:r>
          </a:p>
          <a:p>
            <a:r>
              <a:rPr lang="fr-FR" sz="1600" dirty="0"/>
              <a:t>Absence de norme décisionnelle </a:t>
            </a:r>
          </a:p>
          <a:p>
            <a:r>
              <a:rPr lang="fr-FR" sz="1600" dirty="0"/>
              <a:t>Mais rôle traditionnel des notes</a:t>
            </a:r>
          </a:p>
          <a:p>
            <a:r>
              <a:rPr lang="fr-FR" sz="1600" dirty="0"/>
              <a:t>Un jugement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72C9CC0-A017-F15C-B045-F9E1BDDD303B}"/>
              </a:ext>
            </a:extLst>
          </p:cNvPr>
          <p:cNvSpPr txBox="1"/>
          <p:nvPr/>
        </p:nvSpPr>
        <p:spPr>
          <a:xfrm>
            <a:off x="6281056" y="4383817"/>
            <a:ext cx="54102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Demande des parents</a:t>
            </a:r>
          </a:p>
          <a:p>
            <a:r>
              <a:rPr lang="fr-FR" sz="1600" dirty="0"/>
              <a:t>Stratégie pour formuler les demandes</a:t>
            </a:r>
          </a:p>
          <a:p>
            <a:r>
              <a:rPr lang="fr-FR" sz="1600" dirty="0"/>
              <a:t>Absence de recours</a:t>
            </a:r>
          </a:p>
          <a:p>
            <a:r>
              <a:rPr lang="fr-FR" sz="1600" dirty="0"/>
              <a:t>Responsabilité académique</a:t>
            </a:r>
          </a:p>
          <a:p>
            <a:r>
              <a:rPr lang="fr-FR" sz="1600" dirty="0"/>
              <a:t>Plateforme numérique AFFELNET nationale</a:t>
            </a:r>
          </a:p>
          <a:p>
            <a:r>
              <a:rPr lang="fr-FR" sz="1600" dirty="0"/>
              <a:t>Calcul (en particulier à partir des notes)</a:t>
            </a:r>
          </a:p>
          <a:p>
            <a:r>
              <a:rPr lang="fr-FR" sz="1600" dirty="0"/>
              <a:t>Le chef d’établissement d’accueil reçoit la liste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4EC0CC8E-4284-AAA0-33E2-E8892FF7FB73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3072493" y="2307771"/>
            <a:ext cx="4079421" cy="3611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09CCC956-6D77-CD55-D15A-8928C3780839}"/>
              </a:ext>
            </a:extLst>
          </p:cNvPr>
          <p:cNvCxnSpPr/>
          <p:nvPr/>
        </p:nvCxnSpPr>
        <p:spPr>
          <a:xfrm>
            <a:off x="8512629" y="2307771"/>
            <a:ext cx="0" cy="4245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2618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512B5A-A44C-2DA7-B71A-B3143DCE8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618" y="609600"/>
            <a:ext cx="9283096" cy="1320800"/>
          </a:xfrm>
        </p:spPr>
        <p:txBody>
          <a:bodyPr>
            <a:normAutofit/>
          </a:bodyPr>
          <a:lstStyle/>
          <a:p>
            <a:r>
              <a:rPr lang="fr-FR" dirty="0"/>
              <a:t>Deux constantes macabres de la répartition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71F2DA-D8EB-B7D2-4D8F-D153AB2F8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/>
              <a:t>Répartition des élèves de troisième</a:t>
            </a:r>
          </a:p>
          <a:p>
            <a:pPr lvl="1"/>
            <a:r>
              <a:rPr lang="fr-FR" sz="2400" dirty="0"/>
              <a:t>65% de seconde GT</a:t>
            </a:r>
          </a:p>
          <a:p>
            <a:pPr lvl="1"/>
            <a:r>
              <a:rPr lang="fr-FR" sz="2400" dirty="0"/>
              <a:t>35% vers le professionnel (Bac pro + CAP + Apprentissage)</a:t>
            </a:r>
          </a:p>
          <a:p>
            <a:pPr lvl="1"/>
            <a:endParaRPr lang="fr-FR" sz="2200" dirty="0"/>
          </a:p>
          <a:p>
            <a:r>
              <a:rPr lang="fr-FR" sz="2400" dirty="0"/>
              <a:t>Composition des classes de seconde GT :</a:t>
            </a:r>
          </a:p>
          <a:p>
            <a:pPr lvl="1"/>
            <a:r>
              <a:rPr lang="fr-FR" sz="2200" kern="100" dirty="0">
                <a:effectLst/>
              </a:rPr>
              <a:t>80 % </a:t>
            </a:r>
            <a:r>
              <a:rPr lang="fr-FR" sz="2200" kern="100" dirty="0">
                <a:solidFill>
                  <a:schemeClr val="tx1"/>
                </a:solidFill>
                <a:effectLst/>
              </a:rPr>
              <a:t>origine favorisée</a:t>
            </a:r>
          </a:p>
          <a:p>
            <a:pPr lvl="1"/>
            <a:r>
              <a:rPr lang="fr-FR" sz="2400" kern="100" dirty="0">
                <a:effectLst/>
              </a:rPr>
              <a:t>61 % de filles</a:t>
            </a:r>
            <a:endParaRPr lang="fr-F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fr-FR" sz="2200" kern="100" dirty="0"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r-F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r-FR" sz="2400" dirty="0"/>
          </a:p>
          <a:p>
            <a:endParaRPr lang="fr-FR" sz="2400" dirty="0"/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F056AAB-1C77-2627-A03C-97A34950D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4420" y="6248400"/>
            <a:ext cx="6297612" cy="365125"/>
          </a:xfrm>
        </p:spPr>
        <p:txBody>
          <a:bodyPr/>
          <a:lstStyle/>
          <a:p>
            <a:r>
              <a:rPr lang="pt-BR" dirty="0"/>
              <a:t>Bernard Desclaux         </a:t>
            </a:r>
            <a:r>
              <a:rPr lang="pt-BR" dirty="0">
                <a:hlinkClick r:id="rId2"/>
              </a:rPr>
              <a:t>desclauxb@gmail.com</a:t>
            </a:r>
            <a:r>
              <a:rPr lang="pt-BR" dirty="0"/>
              <a:t>          </a:t>
            </a:r>
            <a:r>
              <a:rPr lang="pt-BR" dirty="0">
                <a:hlinkClick r:id="rId3"/>
              </a:rPr>
              <a:t>https://blog.educpros.fr/bernard-desclaux</a:t>
            </a:r>
            <a:r>
              <a:rPr lang="pt-BR" dirty="0"/>
              <a:t> 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DEFF0F7-37AB-CA24-85C4-0263E4878857}"/>
              </a:ext>
            </a:extLst>
          </p:cNvPr>
          <p:cNvSpPr txBox="1"/>
          <p:nvPr/>
        </p:nvSpPr>
        <p:spPr>
          <a:xfrm>
            <a:off x="6909632" y="4701891"/>
            <a:ext cx="5064027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1600" dirty="0"/>
              <a:t>Johanna </a:t>
            </a:r>
            <a:r>
              <a:rPr lang="fr-FR" sz="1600" dirty="0" err="1"/>
              <a:t>Barasz</a:t>
            </a:r>
            <a:r>
              <a:rPr lang="fr-FR" sz="1600" dirty="0"/>
              <a:t> et Peggy </a:t>
            </a:r>
            <a:r>
              <a:rPr lang="fr-FR" sz="1600" dirty="0" err="1"/>
              <a:t>Furic</a:t>
            </a:r>
            <a:r>
              <a:rPr lang="fr-FR" sz="1600" dirty="0"/>
              <a:t>, département Société et politiques sociales, France Stratégie. La force du destin : poids des héritages et parcours scolaires.  SEPTEMBRE 2023, n° 125 LA NOTE D’ANALYSE. </a:t>
            </a:r>
            <a:r>
              <a:rPr lang="fr-FR" sz="1600" dirty="0">
                <a:hlinkClick r:id="rId4"/>
              </a:rPr>
              <a:t>https://www.cairn.info/revue-la-note-d-analyse-2023-10-page-1.htm</a:t>
            </a:r>
            <a:r>
              <a:rPr lang="fr-FR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2241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DE48D8-428C-7F18-2011-2D0945816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7192"/>
          </a:xfrm>
        </p:spPr>
        <p:txBody>
          <a:bodyPr>
            <a:normAutofit fontScale="90000"/>
          </a:bodyPr>
          <a:lstStyle/>
          <a:p>
            <a:r>
              <a:rPr lang="fr-FR" dirty="0"/>
              <a:t>Les différences de performance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CCD953-880E-E994-273C-81229554F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1940387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La lecture habituelle de l’orientation : 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L’orientation constate la réalité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L’orientation régule la réalité</a:t>
            </a:r>
          </a:p>
          <a:p>
            <a:r>
              <a:rPr lang="fr-FR" dirty="0"/>
              <a:t>Hypothèse inverse :</a:t>
            </a:r>
          </a:p>
          <a:p>
            <a:pPr lvl="1"/>
            <a:r>
              <a:rPr lang="fr-FR" sz="1800" b="1" i="1" dirty="0">
                <a:solidFill>
                  <a:schemeClr val="tx1"/>
                </a:solidFill>
              </a:rPr>
              <a:t>Notre système d’orientation a besoin des différences de performance</a:t>
            </a:r>
            <a:endParaRPr lang="fr-FR" sz="1800" b="1" i="1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D7D278F-6D80-A28E-1893-FF5829258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44801" y="6335717"/>
            <a:ext cx="5331580" cy="337667"/>
          </a:xfrm>
        </p:spPr>
        <p:txBody>
          <a:bodyPr/>
          <a:lstStyle/>
          <a:p>
            <a:r>
              <a:rPr lang="pt-BR" dirty="0"/>
              <a:t>Bernard Desclaux         </a:t>
            </a:r>
            <a:r>
              <a:rPr lang="pt-BR" dirty="0">
                <a:hlinkClick r:id="rId2"/>
              </a:rPr>
              <a:t>desclauxb@gmail.com</a:t>
            </a:r>
            <a:r>
              <a:rPr lang="pt-BR" dirty="0"/>
              <a:t>          </a:t>
            </a:r>
            <a:r>
              <a:rPr lang="pt-BR" dirty="0">
                <a:hlinkClick r:id="rId3"/>
              </a:rPr>
              <a:t>https://blog.educpros.fr/bernard-desclaux</a:t>
            </a:r>
            <a:r>
              <a:rPr lang="pt-BR" dirty="0"/>
              <a:t> </a:t>
            </a: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DC2B28C-E2FF-D8E0-E395-78E5895D0010}"/>
              </a:ext>
            </a:extLst>
          </p:cNvPr>
          <p:cNvSpPr txBox="1"/>
          <p:nvPr/>
        </p:nvSpPr>
        <p:spPr>
          <a:xfrm>
            <a:off x="677334" y="3755572"/>
            <a:ext cx="48332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L’orientation fonctionne à l’échec scolaire</a:t>
            </a:r>
            <a:r>
              <a:rPr lang="fr-FR" dirty="0"/>
              <a:t>.  </a:t>
            </a:r>
          </a:p>
          <a:p>
            <a:endParaRPr lang="fr-FR" dirty="0"/>
          </a:p>
          <a:p>
            <a:endParaRPr lang="fr-FR" dirty="0"/>
          </a:p>
          <a:p>
            <a:r>
              <a:rPr lang="fr-FR" b="1" dirty="0"/>
              <a:t>La compétition scolaire produit des vainqueurs, et bien sûr des vaincus</a:t>
            </a:r>
            <a:r>
              <a:rPr lang="fr-FR" dirty="0"/>
              <a:t>. </a:t>
            </a:r>
          </a:p>
          <a:p>
            <a:r>
              <a:rPr lang="fr-FR" dirty="0"/>
              <a:t>Conséquences sociales, humiliation, ressentiment, base pour le développement d’un populisme.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3EBD34F-5717-F884-AE17-CF4B179388B2}"/>
              </a:ext>
            </a:extLst>
          </p:cNvPr>
          <p:cNvSpPr txBox="1"/>
          <p:nvPr/>
        </p:nvSpPr>
        <p:spPr>
          <a:xfrm>
            <a:off x="6096000" y="3700821"/>
            <a:ext cx="4191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err="1"/>
              <a:t>Antoine,Prost</a:t>
            </a:r>
            <a:r>
              <a:rPr lang="fr-FR" sz="1400" dirty="0"/>
              <a:t>. « L’échec scolaire : usage social et usage scolaire de l’orientation », in </a:t>
            </a:r>
            <a:r>
              <a:rPr lang="fr-FR" sz="1400" i="1" dirty="0"/>
              <a:t>L’échec scolaire, nouveaux débats, nouvelles approches, textes coordonnés par </a:t>
            </a:r>
            <a:r>
              <a:rPr lang="fr-FR" sz="1400" i="1" dirty="0" err="1"/>
              <a:t>Eric</a:t>
            </a:r>
            <a:r>
              <a:rPr lang="fr-FR" sz="1400" i="1" dirty="0"/>
              <a:t> Plaisance, Actes du Colloque Franco-suisse 9-12 janvier 1984</a:t>
            </a:r>
            <a:r>
              <a:rPr lang="fr-FR" sz="1400" dirty="0"/>
              <a:t>, CNRS, 1985.</a:t>
            </a:r>
          </a:p>
          <a:p>
            <a:endParaRPr lang="fr-FR" dirty="0"/>
          </a:p>
          <a:p>
            <a:r>
              <a:rPr lang="fr-FR" sz="1400" b="1" dirty="0"/>
              <a:t>François Dubet et Marie Duru-Bellat </a:t>
            </a:r>
            <a:r>
              <a:rPr lang="fr-FR" sz="1400" i="1" dirty="0"/>
              <a:t>L'emprise scolaire. Quand trop d’école tue l’éducation</a:t>
            </a:r>
            <a:r>
              <a:rPr lang="fr-FR" sz="1400" dirty="0"/>
              <a:t>. 2024. Presses de Sciences Po</a:t>
            </a:r>
          </a:p>
        </p:txBody>
      </p:sp>
    </p:spTree>
    <p:extLst>
      <p:ext uri="{BB962C8B-B14F-4D97-AF65-F5344CB8AC3E}">
        <p14:creationId xmlns:p14="http://schemas.microsoft.com/office/powerpoint/2010/main" val="2295564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ED6858-CC9C-84C9-1789-C3DF5AEA3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F8F177-D354-1915-1FA8-BD4A62422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760" y="662884"/>
            <a:ext cx="9130068" cy="11332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fr-FR" sz="5400" dirty="0"/>
              <a:t>Les effets institutionnels</a:t>
            </a:r>
            <a:endParaRPr lang="en-US" sz="5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0F04A8D-1C42-ED08-BEBF-1A454873C3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6113" y="2210372"/>
            <a:ext cx="5682343" cy="2851485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/>
          </a:p>
          <a:p>
            <a:pPr algn="ctr"/>
            <a:r>
              <a:rPr lang="fr-FR" sz="3600" dirty="0"/>
              <a:t>Sur la pédagogie</a:t>
            </a:r>
          </a:p>
          <a:p>
            <a:pPr algn="ctr"/>
            <a:endParaRPr lang="fr-FR" sz="3600" dirty="0"/>
          </a:p>
          <a:p>
            <a:pPr algn="ctr"/>
            <a:r>
              <a:rPr lang="fr-FR" sz="3600" dirty="0"/>
              <a:t>Sur l’organisation scolaire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A85FEE2-D143-1DDA-98D5-8B963D3D3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39417" y="6195116"/>
            <a:ext cx="525475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pt-BR" sz="9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Bernard Desclaux         </a:t>
            </a:r>
            <a:r>
              <a:rPr lang="pt-BR" sz="9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  <a:hlinkClick r:id="rId2"/>
              </a:rPr>
              <a:t>desclauxb@gmail.com</a:t>
            </a:r>
            <a:r>
              <a:rPr lang="pt-BR" sz="9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         </a:t>
            </a:r>
            <a:r>
              <a:rPr lang="pt-BR" sz="9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  <a:hlinkClick r:id="rId3"/>
              </a:rPr>
              <a:t>https://blog.educpros.fr/bernard-desclaux</a:t>
            </a:r>
            <a:r>
              <a:rPr lang="pt-BR" sz="9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endParaRPr lang="en-US" sz="9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6281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0F5176-9116-8253-99F5-5ED1F9A80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fr-FR"/>
              <a:t>Les effets pédagogiques </a:t>
            </a:r>
            <a:endParaRPr lang="fr-FR" dirty="0"/>
          </a:p>
        </p:txBody>
      </p:sp>
      <p:graphicFrame>
        <p:nvGraphicFramePr>
          <p:cNvPr id="11" name="Espace réservé du contenu 2">
            <a:extLst>
              <a:ext uri="{FF2B5EF4-FFF2-40B4-BE49-F238E27FC236}">
                <a16:creationId xmlns:a16="http://schemas.microsoft.com/office/drawing/2014/main" id="{1B6FBA8F-DD98-CBFC-B2F8-822383B0D8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3811078"/>
              </p:ext>
            </p:extLst>
          </p:nvPr>
        </p:nvGraphicFramePr>
        <p:xfrm>
          <a:off x="405190" y="1985962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DE6220F-D88C-5E48-18DF-06AA0BE7E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63432" y="6248400"/>
            <a:ext cx="5244496" cy="365125"/>
          </a:xfrm>
        </p:spPr>
        <p:txBody>
          <a:bodyPr/>
          <a:lstStyle/>
          <a:p>
            <a:r>
              <a:rPr lang="pt-BR"/>
              <a:t>Bernard Desclaux         </a:t>
            </a:r>
            <a:r>
              <a:rPr lang="pt-BR">
                <a:hlinkClick r:id="rId7"/>
              </a:rPr>
              <a:t>desclauxb@gmail.com</a:t>
            </a:r>
            <a:r>
              <a:rPr lang="pt-BR"/>
              <a:t>          </a:t>
            </a:r>
            <a:r>
              <a:rPr lang="pt-BR">
                <a:hlinkClick r:id="rId8"/>
              </a:rPr>
              <a:t>https://blog.educpros.fr/bernard-desclaux</a:t>
            </a:r>
            <a:r>
              <a:rPr lang="pt-BR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2597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A1812-AD27-75DB-1DFC-7540275D9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17CE88-0EBE-4755-04B7-C98774EF7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190567" cy="685800"/>
          </a:xfrm>
        </p:spPr>
        <p:txBody>
          <a:bodyPr>
            <a:normAutofit/>
          </a:bodyPr>
          <a:lstStyle/>
          <a:p>
            <a:r>
              <a:rPr lang="fr-FR" dirty="0"/>
              <a:t>Les effets organisationnels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F79781-C86D-DDED-96F0-0A9CFAC57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47800"/>
            <a:ext cx="9391952" cy="4593563"/>
          </a:xfrm>
        </p:spPr>
        <p:txBody>
          <a:bodyPr/>
          <a:lstStyle/>
          <a:p>
            <a:r>
              <a:rPr lang="fr-FR" b="1" dirty="0"/>
              <a:t>Constat : le collège UNIQUE n’est pas « unique  » !</a:t>
            </a:r>
          </a:p>
          <a:p>
            <a:pPr lvl="1"/>
            <a:r>
              <a:rPr lang="fr-FR" dirty="0"/>
              <a:t>Explications avancées justifiant les structures pédagogiques :</a:t>
            </a:r>
          </a:p>
          <a:p>
            <a:pPr lvl="2"/>
            <a:r>
              <a:rPr lang="fr-FR" dirty="0"/>
              <a:t>S’adapter aux capacités des élèves</a:t>
            </a:r>
          </a:p>
          <a:p>
            <a:endParaRPr lang="fr-FR" b="1" dirty="0"/>
          </a:p>
          <a:p>
            <a:r>
              <a:rPr lang="fr-FR" b="1" dirty="0"/>
              <a:t>Différencier très tôt pour réduire la difficulté du triage en fin de parcours</a:t>
            </a:r>
          </a:p>
          <a:p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D1F6868B-FA61-BFFC-04E8-74E6099B7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965" y="6356350"/>
            <a:ext cx="10500063" cy="365125"/>
          </a:xfrm>
        </p:spPr>
        <p:txBody>
          <a:bodyPr/>
          <a:lstStyle/>
          <a:p>
            <a:r>
              <a:rPr lang="pt-BR" dirty="0"/>
              <a:t>Bernard Desclaux         </a:t>
            </a:r>
            <a:r>
              <a:rPr lang="pt-BR" dirty="0">
                <a:hlinkClick r:id="rId2"/>
              </a:rPr>
              <a:t>desclauxb@gmail.com</a:t>
            </a:r>
            <a:r>
              <a:rPr lang="pt-BR" dirty="0"/>
              <a:t>          </a:t>
            </a:r>
            <a:r>
              <a:rPr lang="pt-BR" dirty="0">
                <a:hlinkClick r:id="rId3"/>
              </a:rPr>
              <a:t>https://blog.educpros.fr/bernard-desclaux</a:t>
            </a:r>
            <a:r>
              <a:rPr lang="pt-BR" dirty="0"/>
              <a:t> 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EB7E31E-D0D9-7638-A97B-AF744D0D8F8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59604" y="4068887"/>
            <a:ext cx="376951" cy="1106427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FCA16795-1F61-8135-30DE-93925E392244}"/>
              </a:ext>
            </a:extLst>
          </p:cNvPr>
          <p:cNvSpPr txBox="1"/>
          <p:nvPr/>
        </p:nvSpPr>
        <p:spPr>
          <a:xfrm>
            <a:off x="6830790" y="4160435"/>
            <a:ext cx="206974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L’effet rétroactif</a:t>
            </a:r>
          </a:p>
          <a:p>
            <a:r>
              <a:rPr lang="fr-FR" dirty="0"/>
              <a:t>Répartition de la responsabilité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1928B97-85B3-C5A7-9CE7-B1B1A70097E4}"/>
              </a:ext>
            </a:extLst>
          </p:cNvPr>
          <p:cNvSpPr txBox="1"/>
          <p:nvPr/>
        </p:nvSpPr>
        <p:spPr>
          <a:xfrm>
            <a:off x="815120" y="3889481"/>
            <a:ext cx="20192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sale boulot du triage concentré sur la troisième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3D21968-427F-1A22-881C-731777AD6487}"/>
              </a:ext>
            </a:extLst>
          </p:cNvPr>
          <p:cNvSpPr txBox="1"/>
          <p:nvPr/>
        </p:nvSpPr>
        <p:spPr>
          <a:xfrm>
            <a:off x="6718202" y="5398752"/>
            <a:ext cx="431244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i="1" dirty="0"/>
              <a:t>Effets sur l’élève (et sur les parents)</a:t>
            </a:r>
          </a:p>
          <a:p>
            <a:pPr algn="ctr"/>
            <a:r>
              <a:rPr lang="fr-FR" b="1" i="1" dirty="0"/>
              <a:t>exposition continue au jugement  </a:t>
            </a:r>
          </a:p>
          <a:p>
            <a:pPr algn="ctr"/>
            <a:r>
              <a:rPr lang="fr-FR" b="1" i="1" dirty="0"/>
              <a:t>et internalisation de la différence de réussite scolaire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C28D2529-73D1-FA7D-346F-3C4733C1E9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2706062" y="2917310"/>
            <a:ext cx="343297" cy="1366676"/>
          </a:xfrm>
          <a:prstGeom prst="rect">
            <a:avLst/>
          </a:prstGeom>
        </p:spPr>
      </p:pic>
      <p:pic>
        <p:nvPicPr>
          <p:cNvPr id="12" name="Image 11" descr="Une image contenant texte, capture d’écran, nombre, Police&#10;&#10;Le contenu généré par l’IA peut être incorrect.">
            <a:extLst>
              <a:ext uri="{FF2B5EF4-FFF2-40B4-BE49-F238E27FC236}">
                <a16:creationId xmlns:a16="http://schemas.microsoft.com/office/drawing/2014/main" id="{E71ED6A2-3FFF-4244-C777-58996B2B3CD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7710" y="3889481"/>
            <a:ext cx="1506058" cy="2369942"/>
          </a:xfrm>
          <a:prstGeom prst="rect">
            <a:avLst/>
          </a:prstGeom>
        </p:spPr>
      </p:pic>
      <p:pic>
        <p:nvPicPr>
          <p:cNvPr id="14" name="Image 13" descr="Une image contenant texte, capture d’écran, nombre, Police&#10;&#10;Le contenu généré par l’IA peut être incorrect.">
            <a:extLst>
              <a:ext uri="{FF2B5EF4-FFF2-40B4-BE49-F238E27FC236}">
                <a16:creationId xmlns:a16="http://schemas.microsoft.com/office/drawing/2014/main" id="{19F626F8-97A6-1FC7-6973-7654B069EA3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3546" y="3889481"/>
            <a:ext cx="1506058" cy="2358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675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82A89F-6D69-5591-718A-8B6299D76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B4F559-DE2D-B18D-6B48-8158EBA2D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5" y="641366"/>
            <a:ext cx="4068212" cy="99149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fr-FR" sz="5400" dirty="0"/>
              <a:t>Propositions</a:t>
            </a:r>
            <a:endParaRPr lang="en-US" sz="5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BA843FC-D6B5-9C39-8DEF-310D2763E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5286" y="1382485"/>
            <a:ext cx="9829800" cy="4061027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/>
          </a:p>
          <a:p>
            <a:pPr algn="l"/>
            <a:r>
              <a:rPr lang="fr-FR" sz="3600" dirty="0">
                <a:solidFill>
                  <a:schemeClr val="tx1"/>
                </a:solidFill>
              </a:rPr>
              <a:t>Suppression des procédures d’orientation</a:t>
            </a:r>
          </a:p>
          <a:p>
            <a:pPr algn="l"/>
            <a:endParaRPr lang="fr-FR" sz="3600" dirty="0">
              <a:solidFill>
                <a:schemeClr val="tx1"/>
              </a:solidFill>
            </a:endParaRPr>
          </a:p>
          <a:p>
            <a:pPr algn="l"/>
            <a:r>
              <a:rPr lang="fr-FR" sz="3600" dirty="0">
                <a:solidFill>
                  <a:schemeClr val="tx1"/>
                </a:solidFill>
              </a:rPr>
              <a:t>Une école moyenne pour le socle commun</a:t>
            </a:r>
          </a:p>
          <a:p>
            <a:pPr algn="l"/>
            <a:endParaRPr lang="fr-FR" sz="3600" dirty="0">
              <a:solidFill>
                <a:schemeClr val="tx1"/>
              </a:solidFill>
            </a:endParaRPr>
          </a:p>
          <a:p>
            <a:pPr algn="l"/>
            <a:r>
              <a:rPr lang="fr-FR" sz="3600">
                <a:solidFill>
                  <a:schemeClr val="tx1"/>
                </a:solidFill>
              </a:rPr>
              <a:t>Lycée unique </a:t>
            </a:r>
            <a:r>
              <a:rPr lang="fr-FR" sz="3600" dirty="0">
                <a:solidFill>
                  <a:schemeClr val="tx1"/>
                </a:solidFill>
              </a:rPr>
              <a:t>: une seconde unique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E38AF2A-68BF-63C3-FBD3-4806568E9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580" y="6319288"/>
            <a:ext cx="527347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pt-BR" sz="9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Bernard Desclaux         </a:t>
            </a:r>
            <a:r>
              <a:rPr lang="pt-BR" sz="9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  <a:hlinkClick r:id="rId2"/>
              </a:rPr>
              <a:t>desclauxb@gmail.com</a:t>
            </a:r>
            <a:r>
              <a:rPr lang="pt-BR" sz="9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         </a:t>
            </a:r>
            <a:r>
              <a:rPr lang="pt-BR" sz="9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  <a:hlinkClick r:id="rId3"/>
              </a:rPr>
              <a:t>https://blog.educpros.fr/bernard-desclaux</a:t>
            </a:r>
            <a:r>
              <a:rPr lang="pt-BR" sz="9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endParaRPr lang="en-US" sz="900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314DD48-CEA0-4141-9CFB-DBB4BE2A2829}"/>
              </a:ext>
            </a:extLst>
          </p:cNvPr>
          <p:cNvSpPr txBox="1"/>
          <p:nvPr/>
        </p:nvSpPr>
        <p:spPr>
          <a:xfrm>
            <a:off x="4629477" y="5771575"/>
            <a:ext cx="4873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>
                <a:solidFill>
                  <a:schemeClr val="accent1">
                    <a:lumMod val="75000"/>
                  </a:schemeClr>
                </a:solidFill>
              </a:rPr>
              <a:t>Merci de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334136903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1401</TotalTime>
  <Words>680</Words>
  <Application>Microsoft Macintosh PowerPoint</Application>
  <PresentationFormat>Grand écran</PresentationFormat>
  <Paragraphs>106</Paragraphs>
  <Slides>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Aptos</vt:lpstr>
      <vt:lpstr>Arial</vt:lpstr>
      <vt:lpstr>Times New Roman</vt:lpstr>
      <vt:lpstr>Trebuchet MS</vt:lpstr>
      <vt:lpstr>Wingdings 3</vt:lpstr>
      <vt:lpstr>Facette</vt:lpstr>
      <vt:lpstr>Contre l’école injuste    Une journée de réflexion et de propositions du collectif Riposte Éducation le 17 mai 2025</vt:lpstr>
      <vt:lpstr>S’entendre sur le mot orientation</vt:lpstr>
      <vt:lpstr>Deux constantes macabres de la répartition</vt:lpstr>
      <vt:lpstr>Les différences de performance</vt:lpstr>
      <vt:lpstr>Les effets institutionnels</vt:lpstr>
      <vt:lpstr>Les effets pédagogiques </vt:lpstr>
      <vt:lpstr>Les effets organisationnels</vt:lpstr>
      <vt:lpstr>Propositions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Contre l’école injuste    Une journée de réflexion et de propositions du collectif Riposte Éducation le 17 mai 2025</dc:title>
  <dc:creator>Bernard Desclaux</dc:creator>
  <cp:lastModifiedBy>Microsoft Office User</cp:lastModifiedBy>
  <cp:revision>93</cp:revision>
  <dcterms:created xsi:type="dcterms:W3CDTF">2025-04-30T12:51:49Z</dcterms:created>
  <dcterms:modified xsi:type="dcterms:W3CDTF">2025-05-06T17:29:57Z</dcterms:modified>
</cp:coreProperties>
</file>