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273" r:id="rId4"/>
    <p:sldId id="274" r:id="rId5"/>
    <p:sldId id="257" r:id="rId6"/>
    <p:sldId id="279" r:id="rId7"/>
    <p:sldId id="280" r:id="rId8"/>
    <p:sldId id="295" r:id="rId9"/>
    <p:sldId id="298" r:id="rId10"/>
    <p:sldId id="300" r:id="rId11"/>
    <p:sldId id="296" r:id="rId12"/>
    <p:sldId id="297" r:id="rId13"/>
    <p:sldId id="261" r:id="rId14"/>
    <p:sldId id="263" r:id="rId15"/>
    <p:sldId id="264" r:id="rId16"/>
    <p:sldId id="267" r:id="rId17"/>
    <p:sldId id="265" r:id="rId18"/>
    <p:sldId id="292" r:id="rId19"/>
    <p:sldId id="266" r:id="rId20"/>
    <p:sldId id="293" r:id="rId21"/>
    <p:sldId id="281" r:id="rId22"/>
    <p:sldId id="287" r:id="rId23"/>
    <p:sldId id="289" r:id="rId24"/>
    <p:sldId id="288" r:id="rId25"/>
    <p:sldId id="290" r:id="rId26"/>
    <p:sldId id="282" r:id="rId27"/>
    <p:sldId id="268" r:id="rId28"/>
    <p:sldId id="269" r:id="rId29"/>
    <p:sldId id="284" r:id="rId30"/>
    <p:sldId id="270" r:id="rId31"/>
    <p:sldId id="276" r:id="rId32"/>
    <p:sldId id="278" r:id="rId33"/>
    <p:sldId id="271" r:id="rId34"/>
    <p:sldId id="275" r:id="rId35"/>
    <p:sldId id="277" r:id="rId36"/>
    <p:sldId id="294" r:id="rId37"/>
    <p:sldId id="272"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5" autoAdjust="0"/>
    <p:restoredTop sz="94660"/>
  </p:normalViewPr>
  <p:slideViewPr>
    <p:cSldViewPr>
      <p:cViewPr varScale="1">
        <p:scale>
          <a:sx n="69" d="100"/>
          <a:sy n="69" d="100"/>
        </p:scale>
        <p:origin x="-129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5814846-4FC8-4B81-B115-9421ABE679D0}" type="datetimeFigureOut">
              <a:rPr lang="fr-FR" smtClean="0"/>
              <a:t>22/02/2026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37EC33-AA3E-4C4A-BA04-4F22EF8401D0}" type="slidenum">
              <a:rPr lang="fr-FR" smtClean="0"/>
              <a:t>‹N°›</a:t>
            </a:fld>
            <a:endParaRPr lang="fr-FR"/>
          </a:p>
        </p:txBody>
      </p:sp>
    </p:spTree>
    <p:extLst>
      <p:ext uri="{BB962C8B-B14F-4D97-AF65-F5344CB8AC3E}">
        <p14:creationId xmlns:p14="http://schemas.microsoft.com/office/powerpoint/2010/main" val="661438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814846-4FC8-4B81-B115-9421ABE679D0}" type="datetimeFigureOut">
              <a:rPr lang="fr-FR" smtClean="0"/>
              <a:t>22/02/2026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37EC33-AA3E-4C4A-BA04-4F22EF8401D0}" type="slidenum">
              <a:rPr lang="fr-FR" smtClean="0"/>
              <a:t>‹N°›</a:t>
            </a:fld>
            <a:endParaRPr lang="fr-FR"/>
          </a:p>
        </p:txBody>
      </p:sp>
    </p:spTree>
    <p:extLst>
      <p:ext uri="{BB962C8B-B14F-4D97-AF65-F5344CB8AC3E}">
        <p14:creationId xmlns:p14="http://schemas.microsoft.com/office/powerpoint/2010/main" val="191125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814846-4FC8-4B81-B115-9421ABE679D0}" type="datetimeFigureOut">
              <a:rPr lang="fr-FR" smtClean="0"/>
              <a:t>22/02/2026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37EC33-AA3E-4C4A-BA04-4F22EF8401D0}" type="slidenum">
              <a:rPr lang="fr-FR" smtClean="0"/>
              <a:t>‹N°›</a:t>
            </a:fld>
            <a:endParaRPr lang="fr-FR"/>
          </a:p>
        </p:txBody>
      </p:sp>
    </p:spTree>
    <p:extLst>
      <p:ext uri="{BB962C8B-B14F-4D97-AF65-F5344CB8AC3E}">
        <p14:creationId xmlns:p14="http://schemas.microsoft.com/office/powerpoint/2010/main" val="74583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814846-4FC8-4B81-B115-9421ABE679D0}" type="datetimeFigureOut">
              <a:rPr lang="fr-FR" smtClean="0"/>
              <a:t>22/02/2026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37EC33-AA3E-4C4A-BA04-4F22EF8401D0}" type="slidenum">
              <a:rPr lang="fr-FR" smtClean="0"/>
              <a:t>‹N°›</a:t>
            </a:fld>
            <a:endParaRPr lang="fr-FR"/>
          </a:p>
        </p:txBody>
      </p:sp>
    </p:spTree>
    <p:extLst>
      <p:ext uri="{BB962C8B-B14F-4D97-AF65-F5344CB8AC3E}">
        <p14:creationId xmlns:p14="http://schemas.microsoft.com/office/powerpoint/2010/main" val="235156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5814846-4FC8-4B81-B115-9421ABE679D0}" type="datetimeFigureOut">
              <a:rPr lang="fr-FR" smtClean="0"/>
              <a:t>22/02/2026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37EC33-AA3E-4C4A-BA04-4F22EF8401D0}" type="slidenum">
              <a:rPr lang="fr-FR" smtClean="0"/>
              <a:t>‹N°›</a:t>
            </a:fld>
            <a:endParaRPr lang="fr-FR"/>
          </a:p>
        </p:txBody>
      </p:sp>
    </p:spTree>
    <p:extLst>
      <p:ext uri="{BB962C8B-B14F-4D97-AF65-F5344CB8AC3E}">
        <p14:creationId xmlns:p14="http://schemas.microsoft.com/office/powerpoint/2010/main" val="129743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5814846-4FC8-4B81-B115-9421ABE679D0}" type="datetimeFigureOut">
              <a:rPr lang="fr-FR" smtClean="0"/>
              <a:t>22/02/2026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37EC33-AA3E-4C4A-BA04-4F22EF8401D0}" type="slidenum">
              <a:rPr lang="fr-FR" smtClean="0"/>
              <a:t>‹N°›</a:t>
            </a:fld>
            <a:endParaRPr lang="fr-FR"/>
          </a:p>
        </p:txBody>
      </p:sp>
    </p:spTree>
    <p:extLst>
      <p:ext uri="{BB962C8B-B14F-4D97-AF65-F5344CB8AC3E}">
        <p14:creationId xmlns:p14="http://schemas.microsoft.com/office/powerpoint/2010/main" val="31919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5814846-4FC8-4B81-B115-9421ABE679D0}" type="datetimeFigureOut">
              <a:rPr lang="fr-FR" smtClean="0"/>
              <a:t>22/02/2026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037EC33-AA3E-4C4A-BA04-4F22EF8401D0}" type="slidenum">
              <a:rPr lang="fr-FR" smtClean="0"/>
              <a:t>‹N°›</a:t>
            </a:fld>
            <a:endParaRPr lang="fr-FR"/>
          </a:p>
        </p:txBody>
      </p:sp>
    </p:spTree>
    <p:extLst>
      <p:ext uri="{BB962C8B-B14F-4D97-AF65-F5344CB8AC3E}">
        <p14:creationId xmlns:p14="http://schemas.microsoft.com/office/powerpoint/2010/main" val="138964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5814846-4FC8-4B81-B115-9421ABE679D0}" type="datetimeFigureOut">
              <a:rPr lang="fr-FR" smtClean="0"/>
              <a:t>22/02/2026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037EC33-AA3E-4C4A-BA04-4F22EF8401D0}" type="slidenum">
              <a:rPr lang="fr-FR" smtClean="0"/>
              <a:t>‹N°›</a:t>
            </a:fld>
            <a:endParaRPr lang="fr-FR"/>
          </a:p>
        </p:txBody>
      </p:sp>
    </p:spTree>
    <p:extLst>
      <p:ext uri="{BB962C8B-B14F-4D97-AF65-F5344CB8AC3E}">
        <p14:creationId xmlns:p14="http://schemas.microsoft.com/office/powerpoint/2010/main" val="28582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814846-4FC8-4B81-B115-9421ABE679D0}" type="datetimeFigureOut">
              <a:rPr lang="fr-FR" smtClean="0"/>
              <a:t>22/02/2026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037EC33-AA3E-4C4A-BA04-4F22EF8401D0}" type="slidenum">
              <a:rPr lang="fr-FR" smtClean="0"/>
              <a:t>‹N°›</a:t>
            </a:fld>
            <a:endParaRPr lang="fr-FR"/>
          </a:p>
        </p:txBody>
      </p:sp>
    </p:spTree>
    <p:extLst>
      <p:ext uri="{BB962C8B-B14F-4D97-AF65-F5344CB8AC3E}">
        <p14:creationId xmlns:p14="http://schemas.microsoft.com/office/powerpoint/2010/main" val="4021215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5814846-4FC8-4B81-B115-9421ABE679D0}" type="datetimeFigureOut">
              <a:rPr lang="fr-FR" smtClean="0"/>
              <a:t>22/02/2026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37EC33-AA3E-4C4A-BA04-4F22EF8401D0}" type="slidenum">
              <a:rPr lang="fr-FR" smtClean="0"/>
              <a:t>‹N°›</a:t>
            </a:fld>
            <a:endParaRPr lang="fr-FR"/>
          </a:p>
        </p:txBody>
      </p:sp>
    </p:spTree>
    <p:extLst>
      <p:ext uri="{BB962C8B-B14F-4D97-AF65-F5344CB8AC3E}">
        <p14:creationId xmlns:p14="http://schemas.microsoft.com/office/powerpoint/2010/main" val="211611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5814846-4FC8-4B81-B115-9421ABE679D0}" type="datetimeFigureOut">
              <a:rPr lang="fr-FR" smtClean="0"/>
              <a:t>22/02/2026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37EC33-AA3E-4C4A-BA04-4F22EF8401D0}" type="slidenum">
              <a:rPr lang="fr-FR" smtClean="0"/>
              <a:t>‹N°›</a:t>
            </a:fld>
            <a:endParaRPr lang="fr-FR"/>
          </a:p>
        </p:txBody>
      </p:sp>
    </p:spTree>
    <p:extLst>
      <p:ext uri="{BB962C8B-B14F-4D97-AF65-F5344CB8AC3E}">
        <p14:creationId xmlns:p14="http://schemas.microsoft.com/office/powerpoint/2010/main" val="83841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14846-4FC8-4B81-B115-9421ABE679D0}" type="datetimeFigureOut">
              <a:rPr lang="fr-FR" smtClean="0"/>
              <a:t>22/02/2026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7EC33-AA3E-4C4A-BA04-4F22EF8401D0}" type="slidenum">
              <a:rPr lang="fr-FR" smtClean="0"/>
              <a:t>‹N°›</a:t>
            </a:fld>
            <a:endParaRPr lang="fr-FR"/>
          </a:p>
        </p:txBody>
      </p:sp>
    </p:spTree>
    <p:extLst>
      <p:ext uri="{BB962C8B-B14F-4D97-AF65-F5344CB8AC3E}">
        <p14:creationId xmlns:p14="http://schemas.microsoft.com/office/powerpoint/2010/main" val="28790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esses.univ-antilles.fr/collections/apprentissage-education-et-socialisation/essai-de-methodologie-de-lecture-ecriture" TargetMode="External"/><Relationship Id="rId2" Type="http://schemas.openxmlformats.org/officeDocument/2006/relationships/hyperlink" Target="mailto:boudetm31@gmail.com" TargetMode="External"/><Relationship Id="rId1" Type="http://schemas.openxmlformats.org/officeDocument/2006/relationships/slideLayout" Target="../slideLayouts/slideLayout1.xml"/><Relationship Id="rId4" Type="http://schemas.openxmlformats.org/officeDocument/2006/relationships/hyperlink" Target="https://presses.univ-antilles.fr/collections/apprentissage-education-et-socialisation/essai-de-methodologie-de-lecture-ecriture-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boudetm31@gmail.com" TargetMode="External"/><Relationship Id="rId2" Type="http://schemas.openxmlformats.org/officeDocument/2006/relationships/hyperlink" Target="https://collectif-riposte-education.fr/pour-la-creation-dinstituts-de-recherche-sur-lenseignement-du-francais-et-en-francais-iref-intercategoriels-et-inclusif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2000" dirty="0" smtClean="0"/>
              <a:t/>
            </a:r>
            <a:br>
              <a:rPr lang="fr-FR" sz="2000" dirty="0" smtClean="0"/>
            </a:br>
            <a:r>
              <a:rPr lang="fr-FR" sz="2000" dirty="0">
                <a:solidFill>
                  <a:srgbClr val="C00000"/>
                </a:solidFill>
              </a:rPr>
              <a:t/>
            </a:r>
            <a:br>
              <a:rPr lang="fr-FR" sz="2000" dirty="0">
                <a:solidFill>
                  <a:srgbClr val="C00000"/>
                </a:solidFill>
              </a:rPr>
            </a:br>
            <a:r>
              <a:rPr lang="fr-FR" sz="2000" dirty="0" smtClean="0">
                <a:solidFill>
                  <a:srgbClr val="C00000"/>
                </a:solidFill>
              </a:rPr>
              <a:t/>
            </a:r>
            <a:br>
              <a:rPr lang="fr-FR" sz="2000" dirty="0" smtClean="0">
                <a:solidFill>
                  <a:srgbClr val="C00000"/>
                </a:solidFill>
              </a:rPr>
            </a:br>
            <a:r>
              <a:rPr lang="fr-FR" sz="2000" dirty="0">
                <a:solidFill>
                  <a:srgbClr val="C00000"/>
                </a:solidFill>
              </a:rPr>
              <a:t/>
            </a:r>
            <a:br>
              <a:rPr lang="fr-FR" sz="2000" dirty="0">
                <a:solidFill>
                  <a:srgbClr val="C00000"/>
                </a:solidFill>
              </a:rPr>
            </a:br>
            <a:r>
              <a:rPr lang="fr-FR" sz="2200" b="1" dirty="0" smtClean="0">
                <a:solidFill>
                  <a:srgbClr val="C00000"/>
                </a:solidFill>
              </a:rPr>
              <a:t>Martine BOUDET, </a:t>
            </a:r>
            <a:r>
              <a:rPr lang="fr-FR" sz="2200" b="1" i="1" dirty="0" smtClean="0">
                <a:solidFill>
                  <a:srgbClr val="C00000"/>
                </a:solidFill>
              </a:rPr>
              <a:t>Essai de méthodologie de lecture-écriture</a:t>
            </a:r>
            <a:r>
              <a:rPr lang="fr-FR" sz="2200" b="1" dirty="0" smtClean="0">
                <a:solidFill>
                  <a:srgbClr val="C00000"/>
                </a:solidFill>
              </a:rPr>
              <a:t>, </a:t>
            </a:r>
            <a:r>
              <a:rPr lang="fr-FR" sz="2200" b="1" dirty="0" smtClean="0"/>
              <a:t/>
            </a:r>
            <a:br>
              <a:rPr lang="fr-FR" sz="2200" b="1" dirty="0" smtClean="0"/>
            </a:br>
            <a:r>
              <a:rPr lang="fr-FR" sz="2200" dirty="0" smtClean="0"/>
              <a:t>Pointe-à-Pitre, Presses universitaires des Antilles (deux tomes), 2025</a:t>
            </a:r>
            <a:br>
              <a:rPr lang="fr-FR" sz="2200" dirty="0" smtClean="0"/>
            </a:br>
            <a:r>
              <a:rPr lang="fr-FR" sz="2200" dirty="0" smtClean="0">
                <a:hlinkClick r:id="rId2"/>
              </a:rPr>
              <a:t>boudetm31@gmail.com</a:t>
            </a:r>
            <a:r>
              <a:rPr lang="fr-FR" sz="2200" dirty="0" smtClean="0"/>
              <a:t/>
            </a:r>
            <a:br>
              <a:rPr lang="fr-FR" sz="2200" dirty="0" smtClean="0"/>
            </a:br>
            <a:r>
              <a:rPr lang="fr-FR" sz="2200" dirty="0"/>
              <a:t/>
            </a:r>
            <a:br>
              <a:rPr lang="fr-FR" sz="2200" dirty="0"/>
            </a:br>
            <a:r>
              <a:rPr lang="fr-FR" sz="2200" dirty="0"/>
              <a:t> </a:t>
            </a:r>
            <a:br>
              <a:rPr lang="fr-FR" sz="2200" dirty="0"/>
            </a:br>
            <a:endParaRPr lang="fr-FR" sz="2200" dirty="0"/>
          </a:p>
        </p:txBody>
      </p:sp>
      <p:sp>
        <p:nvSpPr>
          <p:cNvPr id="3" name="Sous-titre 2"/>
          <p:cNvSpPr>
            <a:spLocks noGrp="1"/>
          </p:cNvSpPr>
          <p:nvPr>
            <p:ph type="subTitle" idx="1"/>
          </p:nvPr>
        </p:nvSpPr>
        <p:spPr/>
        <p:txBody>
          <a:bodyPr>
            <a:normAutofit/>
          </a:bodyPr>
          <a:lstStyle/>
          <a:p>
            <a:r>
              <a:rPr lang="fr-FR" sz="1600" u="sng" dirty="0" smtClean="0">
                <a:hlinkClick r:id="rId3"/>
              </a:rPr>
              <a:t>https://presses.univ-antilles.fr/collections/apprentissage-education-et-socialisation/essai-de-methodologie-de-lecture-ecriture</a:t>
            </a:r>
            <a:endParaRPr lang="fr-FR" sz="1600" u="sng" dirty="0" smtClean="0"/>
          </a:p>
          <a:p>
            <a:r>
              <a:rPr lang="fr-FR" sz="1600" dirty="0" smtClean="0"/>
              <a:t/>
            </a:r>
            <a:br>
              <a:rPr lang="fr-FR" sz="1600" dirty="0" smtClean="0"/>
            </a:br>
            <a:r>
              <a:rPr lang="fr-FR" sz="1600" u="sng" dirty="0" smtClean="0">
                <a:hlinkClick r:id="rId4"/>
              </a:rPr>
              <a:t>https://presses.univ-antilles.fr/collections/apprentissage-education-et-socialisation/essai-de-methodologie-de-lecture-ecriture-0</a:t>
            </a:r>
            <a:endParaRPr lang="fr-FR" sz="1600" dirty="0"/>
          </a:p>
        </p:txBody>
      </p:sp>
    </p:spTree>
    <p:extLst>
      <p:ext uri="{BB962C8B-B14F-4D97-AF65-F5344CB8AC3E}">
        <p14:creationId xmlns:p14="http://schemas.microsoft.com/office/powerpoint/2010/main" val="28197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C00000"/>
                </a:solidFill>
              </a:rPr>
              <a:t>Bibliographie de « crise » (critique littéraire)</a:t>
            </a:r>
            <a:endParaRPr lang="fr-FR" sz="2000" b="1" dirty="0">
              <a:solidFill>
                <a:srgbClr val="C00000"/>
              </a:solidFill>
            </a:endParaRPr>
          </a:p>
        </p:txBody>
      </p:sp>
      <p:sp>
        <p:nvSpPr>
          <p:cNvPr id="3" name="Espace réservé du contenu 2"/>
          <p:cNvSpPr>
            <a:spLocks noGrp="1"/>
          </p:cNvSpPr>
          <p:nvPr>
            <p:ph idx="1"/>
          </p:nvPr>
        </p:nvSpPr>
        <p:spPr/>
        <p:txBody>
          <a:bodyPr>
            <a:normAutofit fontScale="62500" lnSpcReduction="20000"/>
          </a:bodyPr>
          <a:lstStyle/>
          <a:p>
            <a:pPr marL="0" indent="0">
              <a:buNone/>
            </a:pPr>
            <a:r>
              <a:rPr lang="fr-FR" sz="2600" dirty="0" smtClean="0"/>
              <a:t>          </a:t>
            </a:r>
            <a:r>
              <a:rPr lang="fr-FR" sz="2600" b="1" dirty="0" smtClean="0"/>
              <a:t>L’enseignement de la littérature et la création littéraire </a:t>
            </a:r>
            <a:r>
              <a:rPr lang="fr-FR" sz="2600" dirty="0" smtClean="0"/>
              <a:t>sont impactés : </a:t>
            </a:r>
            <a:r>
              <a:rPr lang="fr-FR" sz="2600" dirty="0"/>
              <a:t>réduction à deux genres </a:t>
            </a:r>
            <a:r>
              <a:rPr lang="fr-FR" sz="2600" dirty="0" smtClean="0"/>
              <a:t> principaux (roman </a:t>
            </a:r>
            <a:r>
              <a:rPr lang="fr-FR" sz="2600" dirty="0"/>
              <a:t>et essai), disparition des courants littéraires et critiques</a:t>
            </a:r>
            <a:r>
              <a:rPr lang="fr-FR" sz="2600" dirty="0" smtClean="0"/>
              <a:t>…</a:t>
            </a:r>
          </a:p>
          <a:p>
            <a:pPr marL="0" indent="0">
              <a:buNone/>
            </a:pPr>
            <a:endParaRPr lang="fr-FR" sz="2600" dirty="0"/>
          </a:p>
          <a:p>
            <a:pPr marL="0" indent="0">
              <a:buNone/>
            </a:pPr>
            <a:r>
              <a:rPr lang="fr-FR" sz="2600" dirty="0" smtClean="0"/>
              <a:t>          Comme en témoigne la série de ces essais critiques, dont les titres sont évocateurs :</a:t>
            </a:r>
          </a:p>
          <a:p>
            <a:pPr marL="0" indent="0">
              <a:buNone/>
            </a:pPr>
            <a:endParaRPr lang="fr-FR" sz="2600" dirty="0" smtClean="0"/>
          </a:p>
          <a:p>
            <a:pPr marL="0" indent="0">
              <a:buNone/>
            </a:pPr>
            <a:r>
              <a:rPr lang="fr-FR" sz="2600" dirty="0" smtClean="0"/>
              <a:t>      - </a:t>
            </a:r>
            <a:r>
              <a:rPr lang="fr-FR" sz="2600" dirty="0" err="1" smtClean="0"/>
              <a:t>Tzvetan</a:t>
            </a:r>
            <a:r>
              <a:rPr lang="fr-FR" sz="2600" dirty="0" smtClean="0"/>
              <a:t> </a:t>
            </a:r>
            <a:r>
              <a:rPr lang="fr-FR" sz="2600" dirty="0"/>
              <a:t>Todorov, </a:t>
            </a:r>
            <a:r>
              <a:rPr lang="fr-FR" sz="2600" i="1" dirty="0"/>
              <a:t>La littérature en péril, </a:t>
            </a:r>
            <a:r>
              <a:rPr lang="fr-FR" sz="2600" dirty="0"/>
              <a:t>Paris, Champs, essais, 2007</a:t>
            </a:r>
            <a:r>
              <a:rPr lang="fr-FR" sz="2600" dirty="0" smtClean="0"/>
              <a:t>.</a:t>
            </a:r>
          </a:p>
          <a:p>
            <a:pPr marL="0" indent="0">
              <a:buNone/>
            </a:pPr>
            <a:r>
              <a:rPr lang="fr-FR" sz="2600" dirty="0" smtClean="0"/>
              <a:t> </a:t>
            </a:r>
          </a:p>
          <a:p>
            <a:pPr marL="0" indent="0">
              <a:buNone/>
            </a:pPr>
            <a:r>
              <a:rPr lang="fr-FR" sz="2600" dirty="0" smtClean="0"/>
              <a:t>      - Dominique </a:t>
            </a:r>
            <a:r>
              <a:rPr lang="fr-FR" sz="2600" dirty="0" err="1"/>
              <a:t>Maingueneau</a:t>
            </a:r>
            <a:r>
              <a:rPr lang="fr-FR" sz="2600" dirty="0"/>
              <a:t>, </a:t>
            </a:r>
            <a:r>
              <a:rPr lang="fr-FR" sz="2600" i="1" dirty="0"/>
              <a:t>Contre Saint Proust ou la fin de la littérature</a:t>
            </a:r>
            <a:r>
              <a:rPr lang="fr-FR" sz="2600" dirty="0"/>
              <a:t>, Paris, Belin, 2006. </a:t>
            </a:r>
            <a:endParaRPr lang="fr-FR" sz="2600" dirty="0" smtClean="0"/>
          </a:p>
          <a:p>
            <a:pPr marL="0" indent="0">
              <a:buNone/>
            </a:pPr>
            <a:r>
              <a:rPr lang="fr-FR" sz="2600" dirty="0" smtClean="0"/>
              <a:t/>
            </a:r>
            <a:br>
              <a:rPr lang="fr-FR" sz="2600" dirty="0" smtClean="0"/>
            </a:br>
            <a:r>
              <a:rPr lang="fr-FR" sz="2600" dirty="0" smtClean="0"/>
              <a:t>      - William </a:t>
            </a:r>
            <a:r>
              <a:rPr lang="fr-FR" sz="2600" dirty="0"/>
              <a:t>Marx, </a:t>
            </a:r>
            <a:r>
              <a:rPr lang="fr-FR" sz="2600" i="1" dirty="0"/>
              <a:t>L’adieu à la littérature, </a:t>
            </a:r>
            <a:r>
              <a:rPr lang="fr-FR" sz="2600" dirty="0"/>
              <a:t>Paris, Editions de Minuit, 2005</a:t>
            </a:r>
            <a:r>
              <a:rPr lang="fr-FR" sz="2600" dirty="0" smtClean="0"/>
              <a:t>.</a:t>
            </a:r>
          </a:p>
          <a:p>
            <a:pPr marL="0" indent="0">
              <a:buNone/>
            </a:pPr>
            <a:r>
              <a:rPr lang="fr-FR" sz="2600" dirty="0"/>
              <a:t/>
            </a:r>
            <a:br>
              <a:rPr lang="fr-FR" sz="2600" dirty="0"/>
            </a:br>
            <a:r>
              <a:rPr lang="fr-FR" sz="2600" dirty="0" smtClean="0"/>
              <a:t>      - Yves </a:t>
            </a:r>
            <a:r>
              <a:rPr lang="fr-FR" sz="2600" dirty="0" err="1"/>
              <a:t>Citton</a:t>
            </a:r>
            <a:r>
              <a:rPr lang="fr-FR" sz="2600" dirty="0"/>
              <a:t>, </a:t>
            </a:r>
            <a:r>
              <a:rPr lang="fr-FR" sz="2600" i="1" dirty="0"/>
              <a:t>Lire, interpréter, actualiser. Pourquoi les études littéraires ? </a:t>
            </a:r>
            <a:r>
              <a:rPr lang="fr-FR" sz="2600" dirty="0"/>
              <a:t>Paris, Ed. Amsterdam, 2007 </a:t>
            </a:r>
            <a:endParaRPr lang="fr-FR" sz="2600" dirty="0" smtClean="0"/>
          </a:p>
          <a:p>
            <a:pPr marL="0" indent="0">
              <a:buNone/>
            </a:pPr>
            <a:endParaRPr lang="fr-FR" sz="2600" dirty="0"/>
          </a:p>
          <a:p>
            <a:pPr marL="0" indent="0">
              <a:buNone/>
            </a:pPr>
            <a:r>
              <a:rPr lang="fr-FR" sz="2600" dirty="0" smtClean="0"/>
              <a:t>       - Vincent </a:t>
            </a:r>
            <a:r>
              <a:rPr lang="fr-FR" sz="2600" dirty="0"/>
              <a:t>Jouve, </a:t>
            </a:r>
            <a:r>
              <a:rPr lang="fr-FR" sz="2600" i="1" dirty="0"/>
              <a:t>Pourquoi étudier la littérature ? </a:t>
            </a:r>
            <a:r>
              <a:rPr lang="fr-FR" sz="2600" dirty="0"/>
              <a:t>Paris, Armand Colin, </a:t>
            </a:r>
            <a:r>
              <a:rPr lang="fr-FR" sz="2600" dirty="0" smtClean="0"/>
              <a:t>2010</a:t>
            </a:r>
            <a:r>
              <a:rPr lang="fr-FR" sz="2600" dirty="0"/>
              <a:t>.</a:t>
            </a:r>
            <a:r>
              <a:rPr lang="fr-FR" sz="2600" dirty="0" smtClean="0"/>
              <a:t> </a:t>
            </a:r>
          </a:p>
          <a:p>
            <a:pPr marL="0" indent="0">
              <a:buNone/>
            </a:pPr>
            <a:endParaRPr lang="fr-FR" sz="2600" dirty="0"/>
          </a:p>
          <a:p>
            <a:pPr marL="0" indent="0">
              <a:buNone/>
            </a:pPr>
            <a:r>
              <a:rPr lang="fr-FR" sz="2600" dirty="0"/>
              <a:t> </a:t>
            </a:r>
            <a:r>
              <a:rPr lang="fr-FR" sz="2600" dirty="0" smtClean="0"/>
              <a:t>       - Jean-Marie </a:t>
            </a:r>
            <a:r>
              <a:rPr lang="fr-FR" sz="2600" dirty="0"/>
              <a:t>Schaeffer, </a:t>
            </a:r>
            <a:r>
              <a:rPr lang="fr-FR" sz="2600" i="1" dirty="0"/>
              <a:t>Petite écologie des études littéraires. Pourquoi et comment étudier la </a:t>
            </a:r>
            <a:r>
              <a:rPr lang="fr-FR" sz="2600" dirty="0"/>
              <a:t>littérature ? Vincennes, Thierry </a:t>
            </a:r>
            <a:r>
              <a:rPr lang="fr-FR" sz="2600" dirty="0" err="1"/>
              <a:t>Marchaisse</a:t>
            </a:r>
            <a:r>
              <a:rPr lang="fr-FR" sz="2600" dirty="0"/>
              <a:t>, </a:t>
            </a:r>
            <a:r>
              <a:rPr lang="fr-FR" sz="2600" dirty="0" smtClean="0"/>
              <a:t>2011</a:t>
            </a:r>
            <a:r>
              <a:rPr lang="fr-FR" sz="2600" dirty="0"/>
              <a:t>.</a:t>
            </a:r>
            <a:r>
              <a:rPr lang="fr-FR" sz="2600" dirty="0" smtClean="0"/>
              <a:t> </a:t>
            </a:r>
            <a:endParaRPr lang="fr-FR" sz="2600" dirty="0"/>
          </a:p>
        </p:txBody>
      </p:sp>
    </p:spTree>
    <p:extLst>
      <p:ext uri="{BB962C8B-B14F-4D97-AF65-F5344CB8AC3E}">
        <p14:creationId xmlns:p14="http://schemas.microsoft.com/office/powerpoint/2010/main" val="132839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a:solidFill>
                  <a:srgbClr val="C00000"/>
                </a:solidFill>
              </a:rPr>
              <a:t>Orientation épistémologique </a:t>
            </a:r>
            <a:r>
              <a:rPr lang="fr-FR" sz="2000" b="1" dirty="0" smtClean="0">
                <a:solidFill>
                  <a:srgbClr val="C00000"/>
                </a:solidFill>
              </a:rPr>
              <a:t>(perspectives)</a:t>
            </a:r>
            <a:endParaRPr lang="fr-FR" sz="2000" dirty="0"/>
          </a:p>
        </p:txBody>
      </p:sp>
      <p:sp>
        <p:nvSpPr>
          <p:cNvPr id="3" name="Espace réservé du contenu 2"/>
          <p:cNvSpPr>
            <a:spLocks noGrp="1"/>
          </p:cNvSpPr>
          <p:nvPr>
            <p:ph idx="1"/>
          </p:nvPr>
        </p:nvSpPr>
        <p:spPr/>
        <p:txBody>
          <a:bodyPr/>
          <a:lstStyle/>
          <a:p>
            <a:pPr marL="0" indent="0">
              <a:buNone/>
            </a:pPr>
            <a:r>
              <a:rPr lang="fr-FR" sz="1600" dirty="0" smtClean="0"/>
              <a:t>          Nécessité </a:t>
            </a:r>
            <a:r>
              <a:rPr lang="fr-FR" sz="1600" dirty="0"/>
              <a:t>de concourir à un </a:t>
            </a:r>
            <a:r>
              <a:rPr lang="fr-FR" sz="1600" b="1" dirty="0"/>
              <a:t>« discours de la méthode » actualisé</a:t>
            </a:r>
            <a:r>
              <a:rPr lang="fr-FR" sz="1600" dirty="0"/>
              <a:t>, à des méthodologies </a:t>
            </a:r>
            <a:r>
              <a:rPr lang="fr-FR" sz="1600" dirty="0" smtClean="0"/>
              <a:t>généralistes et globalisantes, adaptés aux nouveaux contextes et qui </a:t>
            </a:r>
            <a:r>
              <a:rPr lang="fr-FR" sz="1600" dirty="0"/>
              <a:t>renforcent les corpus et patrimoines disciplinaires, dans le secteur des LLA SHS. C’est l’objectif de </a:t>
            </a:r>
            <a:r>
              <a:rPr lang="fr-FR" sz="1600" dirty="0" smtClean="0"/>
              <a:t>l’</a:t>
            </a:r>
            <a:r>
              <a:rPr lang="fr-FR" sz="1600" i="1" dirty="0" smtClean="0"/>
              <a:t>Essai </a:t>
            </a:r>
            <a:r>
              <a:rPr lang="fr-FR" sz="1600" i="1" dirty="0"/>
              <a:t>de méthodologie de lecture-écriture</a:t>
            </a:r>
            <a:r>
              <a:rPr lang="fr-FR" sz="1600" dirty="0"/>
              <a:t>, dans le domaine de la didactique du français et des Lettres</a:t>
            </a:r>
            <a:r>
              <a:rPr lang="fr-FR" sz="1600" dirty="0" smtClean="0"/>
              <a:t>.</a:t>
            </a:r>
          </a:p>
          <a:p>
            <a:pPr marL="0" indent="0">
              <a:buNone/>
            </a:pPr>
            <a:endParaRPr lang="fr-FR" sz="1600" dirty="0"/>
          </a:p>
          <a:p>
            <a:pPr marL="0" indent="0" algn="just">
              <a:buNone/>
            </a:pPr>
            <a:r>
              <a:rPr lang="fr-FR" sz="1600" dirty="0" smtClean="0"/>
              <a:t>      </a:t>
            </a:r>
            <a:r>
              <a:rPr lang="fr-FR" sz="1600" dirty="0"/>
              <a:t> Cet ouvrage se positionne à l'égard de deux  principaux phénomènes  sociocognitifs:</a:t>
            </a:r>
          </a:p>
          <a:p>
            <a:pPr marL="0" indent="0" algn="just">
              <a:buNone/>
            </a:pPr>
            <a:r>
              <a:rPr lang="fr-FR" sz="1600" b="1" dirty="0"/>
              <a:t>-le développement de </a:t>
            </a:r>
            <a:r>
              <a:rPr lang="fr-FR" sz="1600" b="1" dirty="0" smtClean="0"/>
              <a:t>la société de l’information </a:t>
            </a:r>
            <a:r>
              <a:rPr lang="fr-FR" sz="1600" dirty="0" smtClean="0"/>
              <a:t>produit </a:t>
            </a:r>
            <a:r>
              <a:rPr lang="fr-FR" sz="1600" dirty="0"/>
              <a:t>de la révolution informatique et de l’intelligence artificielle. Phénomène qui conduit à la reconnaissance de </a:t>
            </a:r>
            <a:r>
              <a:rPr lang="fr-FR" sz="1600" b="1" dirty="0"/>
              <a:t>savoirs </a:t>
            </a:r>
            <a:r>
              <a:rPr lang="fr-FR" sz="1600" b="1" dirty="0" err="1"/>
              <a:t>objectivants</a:t>
            </a:r>
            <a:r>
              <a:rPr lang="fr-FR" sz="1600" dirty="0"/>
              <a:t> (de type </a:t>
            </a:r>
            <a:r>
              <a:rPr lang="fr-FR" sz="1600" dirty="0" smtClean="0"/>
              <a:t>technoscientifique, grâce aux travaux en linguistique</a:t>
            </a:r>
            <a:r>
              <a:rPr lang="fr-FR" sz="1600" dirty="0"/>
              <a:t>, </a:t>
            </a:r>
            <a:r>
              <a:rPr lang="fr-FR" sz="1600" dirty="0" smtClean="0"/>
              <a:t> sémiotique</a:t>
            </a:r>
            <a:r>
              <a:rPr lang="fr-FR" sz="1600" dirty="0"/>
              <a:t>,  </a:t>
            </a:r>
            <a:r>
              <a:rPr lang="fr-FR" sz="1600" dirty="0" smtClean="0"/>
              <a:t>anthropologie </a:t>
            </a:r>
            <a:r>
              <a:rPr lang="fr-FR" sz="1600" dirty="0"/>
              <a:t>culturelle</a:t>
            </a:r>
            <a:r>
              <a:rPr lang="fr-FR" sz="1600" dirty="0" smtClean="0"/>
              <a:t>).  </a:t>
            </a:r>
            <a:endParaRPr lang="fr-FR" sz="1600" dirty="0"/>
          </a:p>
          <a:p>
            <a:pPr marL="0" indent="0" algn="just">
              <a:buNone/>
            </a:pPr>
            <a:endParaRPr lang="fr-FR" sz="1600" dirty="0"/>
          </a:p>
          <a:p>
            <a:pPr marL="0" indent="0" algn="just">
              <a:buNone/>
            </a:pPr>
            <a:r>
              <a:rPr lang="fr-FR" sz="1600" dirty="0"/>
              <a:t>-et celui de </a:t>
            </a:r>
            <a:r>
              <a:rPr lang="fr-FR" sz="1600" b="1" dirty="0"/>
              <a:t>l'interculturel </a:t>
            </a:r>
            <a:r>
              <a:rPr lang="fr-FR" sz="1600" dirty="0"/>
              <a:t>qui résulte de la mondialisation et de la médiatisation des échanges.  Phénomène qui conduit à </a:t>
            </a:r>
            <a:r>
              <a:rPr lang="fr-FR" sz="1600" dirty="0" smtClean="0"/>
              <a:t>la valorisation </a:t>
            </a:r>
            <a:r>
              <a:rPr lang="fr-FR" sz="1600" dirty="0"/>
              <a:t>de </a:t>
            </a:r>
            <a:r>
              <a:rPr lang="fr-FR" sz="1600" b="1" dirty="0"/>
              <a:t>savoirs </a:t>
            </a:r>
            <a:r>
              <a:rPr lang="fr-FR" sz="1600" b="1" dirty="0" err="1"/>
              <a:t>subjectivants</a:t>
            </a:r>
            <a:r>
              <a:rPr lang="fr-FR" sz="1600" b="1" dirty="0"/>
              <a:t> </a:t>
            </a:r>
            <a:r>
              <a:rPr lang="fr-FR" sz="1600" dirty="0"/>
              <a:t>(de type </a:t>
            </a:r>
            <a:r>
              <a:rPr lang="fr-FR" sz="1600" dirty="0" smtClean="0"/>
              <a:t>géo et socioculturel, </a:t>
            </a:r>
            <a:r>
              <a:rPr lang="fr-FR" sz="1600" dirty="0"/>
              <a:t> </a:t>
            </a:r>
            <a:r>
              <a:rPr lang="fr-FR" sz="1600" dirty="0" smtClean="0"/>
              <a:t>reliés </a:t>
            </a:r>
            <a:r>
              <a:rPr lang="fr-FR" sz="1600" dirty="0"/>
              <a:t>aux littératures et cultures française, régionales, francophones et </a:t>
            </a:r>
            <a:r>
              <a:rPr lang="fr-FR" sz="1600" dirty="0" smtClean="0"/>
              <a:t>étrangères). </a:t>
            </a:r>
            <a:endParaRPr lang="fr-FR" sz="1600" dirty="0"/>
          </a:p>
          <a:p>
            <a:endParaRPr lang="fr-FR" dirty="0"/>
          </a:p>
        </p:txBody>
      </p:sp>
    </p:spTree>
    <p:extLst>
      <p:ext uri="{BB962C8B-B14F-4D97-AF65-F5344CB8AC3E}">
        <p14:creationId xmlns:p14="http://schemas.microsoft.com/office/powerpoint/2010/main" val="245159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C00000"/>
                </a:solidFill>
              </a:rPr>
              <a:t>La didactique du français (définitions)</a:t>
            </a:r>
            <a:endParaRPr lang="fr-FR" sz="2000" b="1" dirty="0">
              <a:solidFill>
                <a:srgbClr val="C00000"/>
              </a:solidFill>
            </a:endParaRPr>
          </a:p>
        </p:txBody>
      </p:sp>
      <p:sp>
        <p:nvSpPr>
          <p:cNvPr id="3" name="Espace réservé du contenu 2"/>
          <p:cNvSpPr>
            <a:spLocks noGrp="1"/>
          </p:cNvSpPr>
          <p:nvPr>
            <p:ph idx="1"/>
          </p:nvPr>
        </p:nvSpPr>
        <p:spPr/>
        <p:txBody>
          <a:bodyPr>
            <a:normAutofit fontScale="47500" lnSpcReduction="20000"/>
          </a:bodyPr>
          <a:lstStyle/>
          <a:p>
            <a:pPr marL="0" indent="0" algn="just">
              <a:buNone/>
            </a:pPr>
            <a:r>
              <a:rPr lang="fr-FR" sz="3400" dirty="0" smtClean="0"/>
              <a:t>       Cet </a:t>
            </a:r>
            <a:r>
              <a:rPr lang="fr-FR" sz="3400" i="1" dirty="0"/>
              <a:t>Essai de méthodologie</a:t>
            </a:r>
            <a:r>
              <a:rPr lang="fr-FR" sz="3400" dirty="0"/>
              <a:t> s’attache à instaurer ou réinstaurer </a:t>
            </a:r>
            <a:r>
              <a:rPr lang="fr-FR" sz="3400" dirty="0" smtClean="0"/>
              <a:t>les </a:t>
            </a:r>
            <a:r>
              <a:rPr lang="fr-FR" sz="3400" dirty="0"/>
              <a:t>deux composantes </a:t>
            </a:r>
            <a:r>
              <a:rPr lang="fr-FR" sz="3400" dirty="0" smtClean="0"/>
              <a:t>précitées en </a:t>
            </a:r>
            <a:r>
              <a:rPr lang="fr-FR" sz="3400" dirty="0"/>
              <a:t>fonction de grilles de lecture-écriture globalisantes, à valeur systémique. </a:t>
            </a:r>
            <a:r>
              <a:rPr lang="fr-FR" sz="3400" b="1" dirty="0"/>
              <a:t>L</a:t>
            </a:r>
            <a:r>
              <a:rPr lang="fr-FR" sz="3400" b="1" dirty="0" smtClean="0"/>
              <a:t>a </a:t>
            </a:r>
            <a:r>
              <a:rPr lang="fr-FR" sz="3400" b="1" dirty="0"/>
              <a:t>didactique,</a:t>
            </a:r>
            <a:r>
              <a:rPr lang="fr-FR" sz="3400" dirty="0"/>
              <a:t> science de la transposition de savoirs académiques et spécialisés, a par définition, </a:t>
            </a:r>
            <a:r>
              <a:rPr lang="fr-FR" sz="3400" b="1" dirty="0"/>
              <a:t>vocation à globaliser, médiatiser (au sens d’établir des médiations et passerelles</a:t>
            </a:r>
            <a:r>
              <a:rPr lang="fr-FR" sz="3400" dirty="0"/>
              <a:t>), à vulgariser au service de publics scolaires et universitaires et d’une éducation équilibrée.  </a:t>
            </a:r>
            <a:endParaRPr lang="fr-FR" sz="3400" dirty="0" smtClean="0"/>
          </a:p>
          <a:p>
            <a:pPr marL="0" indent="0" algn="just">
              <a:buNone/>
            </a:pPr>
            <a:r>
              <a:rPr lang="fr-FR" sz="3400" dirty="0"/>
              <a:t> </a:t>
            </a:r>
          </a:p>
          <a:p>
            <a:pPr marL="0" indent="0" algn="just">
              <a:buNone/>
            </a:pPr>
            <a:r>
              <a:rPr lang="fr-FR" sz="3400" dirty="0"/>
              <a:t>         Par ailleurs, </a:t>
            </a:r>
            <a:r>
              <a:rPr lang="fr-FR" sz="3400" b="1" dirty="0"/>
              <a:t>le français</a:t>
            </a:r>
            <a:r>
              <a:rPr lang="fr-FR" sz="3400" dirty="0"/>
              <a:t> n’est pas seulement une discipline : à partir de son statut international,  social et scolaire c’est aussi une </a:t>
            </a:r>
            <a:r>
              <a:rPr lang="fr-FR" sz="3400" b="1" dirty="0"/>
              <a:t>langue commune (et non pas </a:t>
            </a:r>
            <a:r>
              <a:rPr lang="fr-FR" sz="3400" b="1" dirty="0" smtClean="0"/>
              <a:t>unique cf. passif jacobin et impérial)</a:t>
            </a:r>
            <a:r>
              <a:rPr lang="fr-FR" sz="3400" dirty="0" smtClean="0"/>
              <a:t> </a:t>
            </a:r>
            <a:r>
              <a:rPr lang="fr-FR" sz="3400" dirty="0"/>
              <a:t>qui a vocation à un pouvoir instituant en tant que </a:t>
            </a:r>
            <a:r>
              <a:rPr lang="fr-FR" sz="3400" dirty="0" smtClean="0"/>
              <a:t>système langagier et référentiel, </a:t>
            </a:r>
            <a:r>
              <a:rPr lang="fr-FR" sz="3400" dirty="0"/>
              <a:t>dans lequel savoirs scientifiques et cultures, rapports aux langues, imaginaires linguistiques, littéraires et artistiques etc. sont construits à/par l’École et </a:t>
            </a:r>
            <a:r>
              <a:rPr lang="fr-FR" sz="3400" dirty="0" smtClean="0"/>
              <a:t>l’Université.</a:t>
            </a:r>
          </a:p>
          <a:p>
            <a:pPr marL="0" indent="0" algn="just">
              <a:buNone/>
            </a:pPr>
            <a:endParaRPr lang="fr-FR" sz="3400" dirty="0"/>
          </a:p>
          <a:p>
            <a:pPr marL="0" indent="0" algn="just">
              <a:buNone/>
            </a:pPr>
            <a:r>
              <a:rPr lang="fr-FR" sz="3400" dirty="0" smtClean="0"/>
              <a:t>         Dans </a:t>
            </a:r>
            <a:r>
              <a:rPr lang="fr-FR" sz="3400" dirty="0"/>
              <a:t>le </a:t>
            </a:r>
            <a:r>
              <a:rPr lang="fr-FR" sz="3400" b="1" dirty="0"/>
              <a:t>contexte </a:t>
            </a:r>
            <a:r>
              <a:rPr lang="fr-FR" sz="3400" b="1" dirty="0" smtClean="0"/>
              <a:t>mondialisé </a:t>
            </a:r>
            <a:r>
              <a:rPr lang="fr-FR" sz="3400" b="1" dirty="0"/>
              <a:t>et </a:t>
            </a:r>
            <a:r>
              <a:rPr lang="fr-FR" sz="3400" b="1" dirty="0" smtClean="0"/>
              <a:t>médiatisé précité,</a:t>
            </a:r>
            <a:r>
              <a:rPr lang="fr-FR" sz="3400" dirty="0" smtClean="0"/>
              <a:t> </a:t>
            </a:r>
            <a:r>
              <a:rPr lang="fr-FR" sz="3400" dirty="0"/>
              <a:t>le français peut favoriser des expériences </a:t>
            </a:r>
            <a:r>
              <a:rPr lang="fr-FR" sz="3400" dirty="0" smtClean="0"/>
              <a:t>et créations interculturelles </a:t>
            </a:r>
            <a:r>
              <a:rPr lang="fr-FR" sz="3400" dirty="0"/>
              <a:t>riches, notamment au sein de la francophonie. Pour cela, la recherche-formation et l’enseignement du français gagneraient à adopter des </a:t>
            </a:r>
            <a:r>
              <a:rPr lang="fr-FR" sz="3400" b="1" dirty="0"/>
              <a:t>programmes </a:t>
            </a:r>
            <a:r>
              <a:rPr lang="fr-FR" sz="3400" b="1" dirty="0" smtClean="0"/>
              <a:t>plus </a:t>
            </a:r>
            <a:r>
              <a:rPr lang="fr-FR" sz="3400" b="1" dirty="0"/>
              <a:t>transdisciplinaires et contextualisés, </a:t>
            </a:r>
            <a:r>
              <a:rPr lang="fr-FR" sz="3400" dirty="0"/>
              <a:t>allant au-delà des frontières disciplinaires traditionnelles. Sachant que le français, en tant que </a:t>
            </a:r>
            <a:r>
              <a:rPr lang="fr-FR" sz="3400" b="1" dirty="0"/>
              <a:t>discipline fondamentale, </a:t>
            </a:r>
            <a:r>
              <a:rPr lang="fr-FR" sz="3400" dirty="0"/>
              <a:t>est transversal et présent dans toutes les autres disciplines scolaires et universitaires. </a:t>
            </a:r>
            <a:endParaRPr lang="fr-FR" sz="3400" dirty="0" smtClean="0"/>
          </a:p>
          <a:p>
            <a:pPr marL="0" indent="0" algn="just">
              <a:buNone/>
            </a:pPr>
            <a:r>
              <a:rPr lang="fr-FR" sz="3400" dirty="0"/>
              <a:t> </a:t>
            </a:r>
            <a:r>
              <a:rPr lang="fr-FR" sz="3400" dirty="0" smtClean="0"/>
              <a:t>        A </a:t>
            </a:r>
            <a:r>
              <a:rPr lang="fr-FR" sz="3400" dirty="0"/>
              <a:t>ce titre, l'enseignement du français </a:t>
            </a:r>
            <a:r>
              <a:rPr lang="fr-FR" sz="3400" dirty="0" smtClean="0"/>
              <a:t>peut jouer </a:t>
            </a:r>
            <a:r>
              <a:rPr lang="fr-FR" sz="3400" dirty="0"/>
              <a:t>un rôle clé, central,  dans l’objectif de former des citoyens éclairés et éthiquement responsables sur les plans intellectuel, artistique et spirituel.</a:t>
            </a:r>
          </a:p>
          <a:p>
            <a:endParaRPr lang="fr-FR" dirty="0"/>
          </a:p>
        </p:txBody>
      </p:sp>
    </p:spTree>
    <p:extLst>
      <p:ext uri="{BB962C8B-B14F-4D97-AF65-F5344CB8AC3E}">
        <p14:creationId xmlns:p14="http://schemas.microsoft.com/office/powerpoint/2010/main" val="305352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C00000"/>
                </a:solidFill>
              </a:rPr>
              <a:t>Deux tomes, théorique et pratique</a:t>
            </a:r>
            <a:endParaRPr lang="fr-FR" sz="2000" b="1" dirty="0">
              <a:solidFill>
                <a:srgbClr val="C00000"/>
              </a:solidFill>
            </a:endParaRPr>
          </a:p>
        </p:txBody>
      </p:sp>
      <p:sp>
        <p:nvSpPr>
          <p:cNvPr id="3" name="Espace réservé du contenu 2"/>
          <p:cNvSpPr>
            <a:spLocks noGrp="1"/>
          </p:cNvSpPr>
          <p:nvPr>
            <p:ph idx="1"/>
          </p:nvPr>
        </p:nvSpPr>
        <p:spPr/>
        <p:txBody>
          <a:bodyPr>
            <a:normAutofit fontScale="25000" lnSpcReduction="20000"/>
          </a:bodyPr>
          <a:lstStyle/>
          <a:p>
            <a:pPr marL="0" indent="0">
              <a:buNone/>
            </a:pPr>
            <a:r>
              <a:rPr lang="fr-FR" sz="6400" dirty="0" smtClean="0"/>
              <a:t>            Cet </a:t>
            </a:r>
            <a:r>
              <a:rPr lang="fr-FR" sz="6400" dirty="0"/>
              <a:t>ouvrage comprend deux tomes, théorique et pratique.  </a:t>
            </a:r>
            <a:endParaRPr lang="fr-FR" sz="6400" dirty="0" smtClean="0"/>
          </a:p>
          <a:p>
            <a:pPr marL="0" indent="0">
              <a:buNone/>
            </a:pPr>
            <a:r>
              <a:rPr lang="fr-FR" sz="6400" dirty="0"/>
              <a:t/>
            </a:r>
            <a:br>
              <a:rPr lang="fr-FR" sz="6400" dirty="0"/>
            </a:br>
            <a:r>
              <a:rPr lang="fr-FR" sz="6400" dirty="0"/>
              <a:t>           </a:t>
            </a:r>
            <a:r>
              <a:rPr lang="fr-FR" sz="6400" b="1" dirty="0"/>
              <a:t> Le tome 2 </a:t>
            </a:r>
            <a:r>
              <a:rPr lang="fr-FR" sz="6400" dirty="0"/>
              <a:t>propose une progression des apprentissages, du collège au lycée et aux classes de BTS, incluant un enseignement spécialisé et exigeant pour les options littéraires du Baccalauréat.</a:t>
            </a:r>
            <a:br>
              <a:rPr lang="fr-FR" sz="6400" dirty="0"/>
            </a:br>
            <a:r>
              <a:rPr lang="fr-FR" sz="6400" dirty="0"/>
              <a:t>            En complément des études de discours et d’</a:t>
            </a:r>
            <a:r>
              <a:rPr lang="fr-FR" sz="6400" dirty="0" err="1"/>
              <a:t>oeuvres</a:t>
            </a:r>
            <a:r>
              <a:rPr lang="fr-FR" sz="6400" dirty="0" smtClean="0"/>
              <a:t>, font l’objet d’activités spécifiques </a:t>
            </a:r>
            <a:r>
              <a:rPr lang="fr-FR" sz="6400" dirty="0"/>
              <a:t>les </a:t>
            </a:r>
            <a:r>
              <a:rPr lang="fr-FR" sz="6400" b="1" dirty="0"/>
              <a:t>évolutions socio-culturelles enregistrées dans l’Education nationale </a:t>
            </a:r>
            <a:r>
              <a:rPr lang="fr-FR" sz="6400" dirty="0" smtClean="0"/>
              <a:t>:</a:t>
            </a:r>
          </a:p>
          <a:p>
            <a:pPr marL="0" indent="0">
              <a:buNone/>
            </a:pPr>
            <a:r>
              <a:rPr lang="fr-FR" sz="6400" dirty="0"/>
              <a:t> </a:t>
            </a:r>
            <a:r>
              <a:rPr lang="fr-FR" sz="6400" dirty="0" smtClean="0"/>
              <a:t>           </a:t>
            </a:r>
            <a:r>
              <a:rPr lang="fr-FR" sz="6400" i="1" dirty="0" smtClean="0"/>
              <a:t>-cours </a:t>
            </a:r>
            <a:r>
              <a:rPr lang="fr-FR" sz="6400" i="1" dirty="0"/>
              <a:t>d’histoire de </a:t>
            </a:r>
            <a:r>
              <a:rPr lang="fr-FR" sz="6400" i="1" dirty="0" smtClean="0"/>
              <a:t>l’art</a:t>
            </a:r>
          </a:p>
          <a:p>
            <a:pPr marL="0" indent="0">
              <a:buNone/>
            </a:pPr>
            <a:r>
              <a:rPr lang="fr-FR" sz="6400" i="1" dirty="0"/>
              <a:t> </a:t>
            </a:r>
            <a:r>
              <a:rPr lang="fr-FR" sz="6400" i="1" dirty="0" smtClean="0"/>
              <a:t>           - cours d’éducation </a:t>
            </a:r>
            <a:r>
              <a:rPr lang="fr-FR" sz="6400" i="1" dirty="0"/>
              <a:t>morale et </a:t>
            </a:r>
            <a:r>
              <a:rPr lang="fr-FR" sz="6400" i="1" dirty="0" smtClean="0"/>
              <a:t>civique/EMC</a:t>
            </a:r>
            <a:br>
              <a:rPr lang="fr-FR" sz="6400" i="1" dirty="0" smtClean="0"/>
            </a:br>
            <a:r>
              <a:rPr lang="fr-FR" sz="6400" i="1" dirty="0" smtClean="0"/>
              <a:t>            -égalité </a:t>
            </a:r>
            <a:r>
              <a:rPr lang="fr-FR" sz="6400" i="1" dirty="0"/>
              <a:t>de genre </a:t>
            </a:r>
            <a:r>
              <a:rPr lang="fr-FR" sz="6400" i="1" dirty="0" smtClean="0"/>
              <a:t>(femme-homme) grande </a:t>
            </a:r>
            <a:r>
              <a:rPr lang="fr-FR" sz="6400" i="1" dirty="0"/>
              <a:t>cause </a:t>
            </a:r>
            <a:r>
              <a:rPr lang="fr-FR" sz="6400" i="1" dirty="0" smtClean="0"/>
              <a:t>nationale</a:t>
            </a:r>
            <a:br>
              <a:rPr lang="fr-FR" sz="6400" i="1" dirty="0" smtClean="0"/>
            </a:br>
            <a:r>
              <a:rPr lang="fr-FR" sz="6400" i="1" dirty="0" smtClean="0"/>
              <a:t>            - antiracisme </a:t>
            </a:r>
            <a:r>
              <a:rPr lang="fr-FR" sz="6400" i="1" dirty="0"/>
              <a:t>et lutte contre les </a:t>
            </a:r>
            <a:r>
              <a:rPr lang="fr-FR" sz="6400" i="1" dirty="0" smtClean="0"/>
              <a:t>discriminations</a:t>
            </a:r>
            <a:br>
              <a:rPr lang="fr-FR" sz="6400" i="1" dirty="0" smtClean="0"/>
            </a:br>
            <a:r>
              <a:rPr lang="fr-FR" sz="6400" i="1" dirty="0" smtClean="0"/>
              <a:t>            - semaines </a:t>
            </a:r>
            <a:r>
              <a:rPr lang="fr-FR" sz="6400" i="1" dirty="0"/>
              <a:t>de la </a:t>
            </a:r>
            <a:r>
              <a:rPr lang="fr-FR" sz="6400" i="1" dirty="0" smtClean="0"/>
              <a:t>Francophonie</a:t>
            </a:r>
            <a:br>
              <a:rPr lang="fr-FR" sz="6400" i="1" dirty="0" smtClean="0"/>
            </a:br>
            <a:r>
              <a:rPr lang="fr-FR" sz="6400" i="1" dirty="0" smtClean="0"/>
              <a:t>             - semaine de </a:t>
            </a:r>
            <a:r>
              <a:rPr lang="fr-FR" sz="6400" i="1" dirty="0"/>
              <a:t>la presse à </a:t>
            </a:r>
            <a:r>
              <a:rPr lang="fr-FR" sz="6400" i="1" dirty="0" smtClean="0"/>
              <a:t>l’Ecole</a:t>
            </a:r>
            <a:br>
              <a:rPr lang="fr-FR" sz="6400" i="1" dirty="0" smtClean="0"/>
            </a:br>
            <a:r>
              <a:rPr lang="fr-FR" sz="6400" i="1" dirty="0" smtClean="0"/>
              <a:t>             -semaine contre </a:t>
            </a:r>
            <a:r>
              <a:rPr lang="fr-FR" sz="6400" i="1" dirty="0"/>
              <a:t>le harcèlement </a:t>
            </a:r>
            <a:r>
              <a:rPr lang="fr-FR" sz="6400" i="1" dirty="0" smtClean="0"/>
              <a:t>scolaire</a:t>
            </a:r>
            <a:br>
              <a:rPr lang="fr-FR" sz="6400" i="1" dirty="0" smtClean="0"/>
            </a:br>
            <a:r>
              <a:rPr lang="fr-FR" sz="6400" i="1" dirty="0" smtClean="0"/>
              <a:t>             - éducation </a:t>
            </a:r>
            <a:r>
              <a:rPr lang="fr-FR" sz="6400" i="1" dirty="0"/>
              <a:t>au développement durable</a:t>
            </a:r>
            <a:r>
              <a:rPr lang="fr-FR" sz="6400" i="1" dirty="0" smtClean="0"/>
              <a:t>…</a:t>
            </a:r>
          </a:p>
          <a:p>
            <a:pPr marL="0" indent="0">
              <a:buNone/>
            </a:pPr>
            <a:r>
              <a:rPr lang="fr-FR" sz="6400" dirty="0"/>
              <a:t/>
            </a:r>
            <a:br>
              <a:rPr lang="fr-FR" sz="6400" dirty="0"/>
            </a:br>
            <a:r>
              <a:rPr lang="fr-FR" sz="6400" dirty="0"/>
              <a:t>           Ces différents éléments de programme contribuent à la production de textes variés et à la préparation des épreuves d’examen.</a:t>
            </a:r>
            <a:br>
              <a:rPr lang="fr-FR" sz="6400" dirty="0"/>
            </a:br>
            <a:r>
              <a:rPr lang="fr-FR" sz="6400" dirty="0"/>
              <a:t>           Ce tome à caractère pratique est composé de fiches de cours </a:t>
            </a:r>
            <a:r>
              <a:rPr lang="fr-FR" sz="6400" dirty="0" err="1"/>
              <a:t>réinvestissables</a:t>
            </a:r>
            <a:r>
              <a:rPr lang="fr-FR" sz="6400" dirty="0"/>
              <a:t>, expérimentées auprès d’élèves-professeurs, d’étudiants de BTS et de lycéens. </a:t>
            </a:r>
            <a:endParaRPr lang="fr-FR" sz="6400" dirty="0" smtClean="0"/>
          </a:p>
          <a:p>
            <a:pPr marL="0" indent="0">
              <a:buNone/>
            </a:pPr>
            <a:r>
              <a:rPr lang="fr-FR" sz="6400" b="1" dirty="0"/>
              <a:t> </a:t>
            </a:r>
            <a:r>
              <a:rPr lang="fr-FR" sz="6400" b="1" dirty="0" smtClean="0"/>
              <a:t>          Tableaux </a:t>
            </a:r>
            <a:r>
              <a:rPr lang="fr-FR" sz="6400" b="1" dirty="0"/>
              <a:t>typologiques et schémas synthétiques </a:t>
            </a:r>
            <a:r>
              <a:rPr lang="fr-FR" sz="6400" dirty="0"/>
              <a:t>favorisent la compréhension des discours et des </a:t>
            </a:r>
            <a:r>
              <a:rPr lang="fr-FR" sz="6400" dirty="0" err="1"/>
              <a:t>oeuvres</a:t>
            </a:r>
            <a:r>
              <a:rPr lang="fr-FR" sz="6400" dirty="0"/>
              <a:t>, ainsi que la rédaction sur ces bases. </a:t>
            </a:r>
          </a:p>
          <a:p>
            <a:endParaRPr lang="fr-FR" dirty="0"/>
          </a:p>
        </p:txBody>
      </p:sp>
    </p:spTree>
    <p:extLst>
      <p:ext uri="{BB962C8B-B14F-4D97-AF65-F5344CB8AC3E}">
        <p14:creationId xmlns:p14="http://schemas.microsoft.com/office/powerpoint/2010/main" val="3777094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C00000"/>
                </a:solidFill>
              </a:rPr>
              <a:t>Caractère inter et transculturel de cette publication</a:t>
            </a:r>
            <a:endParaRPr lang="fr-FR" sz="2000" b="1" dirty="0">
              <a:solidFill>
                <a:srgbClr val="C00000"/>
              </a:solidFill>
            </a:endParaRPr>
          </a:p>
        </p:txBody>
      </p:sp>
      <p:sp>
        <p:nvSpPr>
          <p:cNvPr id="3" name="Espace réservé du contenu 2"/>
          <p:cNvSpPr>
            <a:spLocks noGrp="1"/>
          </p:cNvSpPr>
          <p:nvPr>
            <p:ph idx="1"/>
          </p:nvPr>
        </p:nvSpPr>
        <p:spPr/>
        <p:txBody>
          <a:bodyPr>
            <a:normAutofit/>
          </a:bodyPr>
          <a:lstStyle/>
          <a:p>
            <a:pPr marL="0" indent="0" algn="just">
              <a:buNone/>
            </a:pPr>
            <a:r>
              <a:rPr lang="fr-FR" sz="1800" dirty="0" smtClean="0"/>
              <a:t>          </a:t>
            </a:r>
          </a:p>
          <a:p>
            <a:pPr marL="0" indent="0" algn="just">
              <a:buNone/>
            </a:pPr>
            <a:r>
              <a:rPr lang="fr-FR" sz="1800" dirty="0" smtClean="0"/>
              <a:t>         Pour rappel, la première caractéristique de cette publication est d’être </a:t>
            </a:r>
            <a:r>
              <a:rPr lang="fr-FR" sz="1800" b="1" dirty="0" smtClean="0"/>
              <a:t>inter et </a:t>
            </a:r>
            <a:r>
              <a:rPr lang="fr-FR" sz="1800" b="1" dirty="0" err="1" smtClean="0"/>
              <a:t>transdiciplinaire</a:t>
            </a:r>
            <a:r>
              <a:rPr lang="fr-FR" sz="1800" dirty="0" smtClean="0"/>
              <a:t>: transposition de fondamentaux de linguistique de la communication, de pragmatique, de sémiotique et d’anthropologie culturelle.  </a:t>
            </a:r>
          </a:p>
          <a:p>
            <a:pPr marL="0" indent="0" algn="just">
              <a:buNone/>
            </a:pPr>
            <a:endParaRPr lang="fr-FR" sz="1800" dirty="0"/>
          </a:p>
          <a:p>
            <a:pPr marL="0" indent="0">
              <a:buNone/>
            </a:pPr>
            <a:r>
              <a:rPr lang="fr-FR" sz="1800" dirty="0" smtClean="0"/>
              <a:t>         La deuxième caractéristique, </a:t>
            </a:r>
            <a:r>
              <a:rPr lang="fr-FR" sz="1800" b="1" dirty="0"/>
              <a:t>inter et </a:t>
            </a:r>
            <a:r>
              <a:rPr lang="fr-FR" sz="1800" b="1" dirty="0" smtClean="0"/>
              <a:t>transculturelle,</a:t>
            </a:r>
            <a:r>
              <a:rPr lang="fr-FR" sz="1800" dirty="0" smtClean="0"/>
              <a:t> est due à l’inclusion </a:t>
            </a:r>
            <a:r>
              <a:rPr lang="fr-FR" sz="1800" dirty="0"/>
              <a:t>de textes </a:t>
            </a:r>
            <a:r>
              <a:rPr lang="fr-FR" sz="1800" dirty="0" smtClean="0"/>
              <a:t/>
            </a:r>
            <a:br>
              <a:rPr lang="fr-FR" sz="1800" dirty="0" smtClean="0"/>
            </a:br>
            <a:r>
              <a:rPr lang="fr-FR" sz="1800" dirty="0" smtClean="0"/>
              <a:t>                -de </a:t>
            </a:r>
            <a:r>
              <a:rPr lang="fr-FR" sz="1800" b="1" dirty="0" smtClean="0"/>
              <a:t>littérature </a:t>
            </a:r>
            <a:r>
              <a:rPr lang="fr-FR" sz="1800" b="1" dirty="0"/>
              <a:t>francophone </a:t>
            </a:r>
            <a:r>
              <a:rPr lang="fr-FR" sz="1800" b="1" dirty="0" smtClean="0"/>
              <a:t/>
            </a:r>
            <a:br>
              <a:rPr lang="fr-FR" sz="1800" b="1" dirty="0" smtClean="0"/>
            </a:br>
            <a:r>
              <a:rPr lang="fr-FR" sz="1800" b="1" dirty="0" smtClean="0"/>
              <a:t>                -</a:t>
            </a:r>
            <a:r>
              <a:rPr lang="fr-FR" sz="1800" dirty="0" smtClean="0"/>
              <a:t>et </a:t>
            </a:r>
            <a:r>
              <a:rPr lang="fr-FR" sz="1800" dirty="0"/>
              <a:t>de </a:t>
            </a:r>
            <a:r>
              <a:rPr lang="fr-FR" sz="1800" b="1" dirty="0"/>
              <a:t>littératures dites </a:t>
            </a:r>
            <a:r>
              <a:rPr lang="fr-FR" sz="1800" b="1" dirty="0" smtClean="0"/>
              <a:t>périphériques </a:t>
            </a:r>
            <a:r>
              <a:rPr lang="fr-FR" sz="1800" dirty="0" smtClean="0"/>
              <a:t>(régionales, de diasporas)</a:t>
            </a:r>
            <a:br>
              <a:rPr lang="fr-FR" sz="1800" dirty="0" smtClean="0"/>
            </a:br>
            <a:r>
              <a:rPr lang="fr-FR" sz="1800" dirty="0" smtClean="0"/>
              <a:t>                 -aux </a:t>
            </a:r>
            <a:r>
              <a:rPr lang="fr-FR" sz="1800" dirty="0"/>
              <a:t>côtés </a:t>
            </a:r>
            <a:r>
              <a:rPr lang="fr-FR" sz="1800" dirty="0" smtClean="0"/>
              <a:t>des </a:t>
            </a:r>
            <a:r>
              <a:rPr lang="fr-FR" sz="1800" b="1" dirty="0" smtClean="0"/>
              <a:t>classiques</a:t>
            </a:r>
            <a:r>
              <a:rPr lang="fr-FR" sz="1800" b="1" dirty="0"/>
              <a:t> </a:t>
            </a:r>
            <a:r>
              <a:rPr lang="fr-FR" sz="1800" b="1" dirty="0" smtClean="0"/>
              <a:t>du </a:t>
            </a:r>
            <a:r>
              <a:rPr lang="fr-FR" sz="1800" b="1" dirty="0"/>
              <a:t>patrimoine </a:t>
            </a:r>
            <a:r>
              <a:rPr lang="fr-FR" sz="1800" b="1" dirty="0" smtClean="0"/>
              <a:t>national</a:t>
            </a:r>
            <a:r>
              <a:rPr lang="fr-FR" sz="1800" dirty="0" smtClean="0"/>
              <a:t>. </a:t>
            </a:r>
            <a:br>
              <a:rPr lang="fr-FR" sz="1800" dirty="0" smtClean="0"/>
            </a:br>
            <a:r>
              <a:rPr lang="fr-FR" sz="1800" dirty="0" smtClean="0"/>
              <a:t/>
            </a:r>
            <a:br>
              <a:rPr lang="fr-FR" sz="1800" dirty="0" smtClean="0"/>
            </a:br>
            <a:r>
              <a:rPr lang="fr-FR" sz="1800" dirty="0" smtClean="0"/>
              <a:t>           Cette démarche s’inspi­re </a:t>
            </a:r>
            <a:r>
              <a:rPr lang="fr-FR" sz="1800" dirty="0"/>
              <a:t>de la littérature comparée et d’études </a:t>
            </a:r>
            <a:r>
              <a:rPr lang="fr-FR" sz="1800" dirty="0" smtClean="0"/>
              <a:t>contrastives propres à l’anthropologie culturelle (Calame) et à l’</a:t>
            </a:r>
            <a:r>
              <a:rPr lang="fr-FR" sz="1800" dirty="0" err="1" smtClean="0"/>
              <a:t>archétypologie</a:t>
            </a:r>
            <a:r>
              <a:rPr lang="fr-FR" sz="1800" dirty="0" smtClean="0"/>
              <a:t> (Durand).  </a:t>
            </a:r>
          </a:p>
          <a:p>
            <a:pPr marL="0" indent="0">
              <a:buNone/>
            </a:pPr>
            <a:endParaRPr lang="fr-FR" dirty="0"/>
          </a:p>
        </p:txBody>
      </p:sp>
    </p:spTree>
    <p:extLst>
      <p:ext uri="{BB962C8B-B14F-4D97-AF65-F5344CB8AC3E}">
        <p14:creationId xmlns:p14="http://schemas.microsoft.com/office/powerpoint/2010/main" val="2004071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C00000"/>
                </a:solidFill>
              </a:rPr>
              <a:t>Caractère inter et </a:t>
            </a:r>
            <a:r>
              <a:rPr lang="fr-FR" sz="2000" b="1" dirty="0" err="1" smtClean="0">
                <a:solidFill>
                  <a:srgbClr val="C00000"/>
                </a:solidFill>
              </a:rPr>
              <a:t>transréférentiel</a:t>
            </a:r>
            <a:endParaRPr lang="fr-FR" sz="2000" b="1" dirty="0">
              <a:solidFill>
                <a:srgbClr val="C00000"/>
              </a:solidFill>
            </a:endParaRPr>
          </a:p>
        </p:txBody>
      </p:sp>
      <p:sp>
        <p:nvSpPr>
          <p:cNvPr id="3" name="Espace réservé du contenu 2"/>
          <p:cNvSpPr>
            <a:spLocks noGrp="1"/>
          </p:cNvSpPr>
          <p:nvPr>
            <p:ph idx="1"/>
          </p:nvPr>
        </p:nvSpPr>
        <p:spPr/>
        <p:txBody>
          <a:bodyPr>
            <a:normAutofit fontScale="92500" lnSpcReduction="20000"/>
          </a:bodyPr>
          <a:lstStyle/>
          <a:p>
            <a:pPr marL="0" indent="0" algn="just">
              <a:buNone/>
            </a:pPr>
            <a:r>
              <a:rPr lang="fr-FR" i="1" dirty="0" smtClean="0"/>
              <a:t>     </a:t>
            </a:r>
            <a:r>
              <a:rPr lang="fr-FR" sz="1800" dirty="0" smtClean="0"/>
              <a:t>L’objet d’étude est, dans ce cas, les </a:t>
            </a:r>
            <a:r>
              <a:rPr lang="fr-FR" sz="1800" b="1" dirty="0" smtClean="0"/>
              <a:t>degrés de référence </a:t>
            </a:r>
            <a:r>
              <a:rPr lang="fr-FR" sz="1800" dirty="0" smtClean="0"/>
              <a:t>auxquels l’humain peut s’identifier et appartenir. Ainsi que les relations internes et externes qui sont alimentées dans ces </a:t>
            </a:r>
            <a:r>
              <a:rPr lang="fr-FR" sz="1800" b="1" dirty="0" smtClean="0"/>
              <a:t>domaines de référence</a:t>
            </a:r>
            <a:r>
              <a:rPr lang="fr-FR" sz="1800" dirty="0" smtClean="0"/>
              <a:t>, ceux-ci correspondant à des catégories: </a:t>
            </a:r>
          </a:p>
          <a:p>
            <a:pPr marL="0" indent="0" algn="just">
              <a:buNone/>
            </a:pPr>
            <a:endParaRPr lang="fr-FR" sz="1800" dirty="0" smtClean="0"/>
          </a:p>
          <a:p>
            <a:pPr marL="0" indent="0" algn="just">
              <a:buNone/>
            </a:pPr>
            <a:r>
              <a:rPr lang="fr-FR" sz="1800" dirty="0" smtClean="0"/>
              <a:t>-</a:t>
            </a:r>
            <a:r>
              <a:rPr lang="fr-FR" sz="1800" b="1" dirty="0" smtClean="0"/>
              <a:t>degré (inter)ethnique: </a:t>
            </a:r>
            <a:r>
              <a:rPr lang="fr-FR" sz="1800" dirty="0" smtClean="0"/>
              <a:t>civilisation, cultures, peuples et communautés d’origine…</a:t>
            </a:r>
            <a:br>
              <a:rPr lang="fr-FR" sz="1800" dirty="0" smtClean="0"/>
            </a:br>
            <a:r>
              <a:rPr lang="fr-FR" sz="1800" b="1" dirty="0" smtClean="0"/>
              <a:t>-degré (inter)générique: </a:t>
            </a:r>
            <a:r>
              <a:rPr lang="fr-FR" sz="1800" dirty="0" smtClean="0"/>
              <a:t>cultures de genre féminine et masculine, relations homme-femme…</a:t>
            </a:r>
            <a:r>
              <a:rPr lang="fr-FR" sz="1800" b="1" dirty="0" smtClean="0"/>
              <a:t/>
            </a:r>
            <a:br>
              <a:rPr lang="fr-FR" sz="1800" b="1" dirty="0" smtClean="0"/>
            </a:br>
            <a:r>
              <a:rPr lang="fr-FR" sz="1800" b="1" dirty="0" smtClean="0"/>
              <a:t>-degré (inter)générationnel: </a:t>
            </a:r>
            <a:r>
              <a:rPr lang="fr-FR" sz="1800" dirty="0" smtClean="0"/>
              <a:t>cultures générationnelles, relations anciens-jeunes…</a:t>
            </a:r>
            <a:r>
              <a:rPr lang="fr-FR" sz="1800" b="1" dirty="0" smtClean="0"/>
              <a:t/>
            </a:r>
            <a:br>
              <a:rPr lang="fr-FR" sz="1800" b="1" dirty="0" smtClean="0"/>
            </a:br>
            <a:r>
              <a:rPr lang="fr-FR" sz="1800" b="1" dirty="0" smtClean="0"/>
              <a:t>-degré (inter)</a:t>
            </a:r>
            <a:r>
              <a:rPr lang="fr-FR" sz="1800" b="1" dirty="0" err="1" smtClean="0"/>
              <a:t>transclassiste</a:t>
            </a:r>
            <a:r>
              <a:rPr lang="fr-FR" sz="1800" dirty="0" smtClean="0"/>
              <a:t>: relations entre classes sociales, conflits et négociations d’intérêts socioéconomiques, socioprofessionnels…</a:t>
            </a:r>
          </a:p>
          <a:p>
            <a:pPr marL="0" indent="0">
              <a:buNone/>
            </a:pPr>
            <a:r>
              <a:rPr lang="fr-FR" sz="1800" dirty="0" smtClean="0"/>
              <a:t>  </a:t>
            </a:r>
            <a:r>
              <a:rPr lang="fr-FR" sz="1800" dirty="0"/>
              <a:t> </a:t>
            </a:r>
            <a:r>
              <a:rPr lang="fr-FR" sz="1800" dirty="0" smtClean="0"/>
              <a:t>    Dans le champ des sciences sociales, </a:t>
            </a:r>
            <a:r>
              <a:rPr lang="fr-FR" sz="1800" b="1" dirty="0" smtClean="0"/>
              <a:t>l’</a:t>
            </a:r>
            <a:r>
              <a:rPr lang="fr-FR" sz="1800" b="1" dirty="0" err="1" smtClean="0"/>
              <a:t>intersectionnalité</a:t>
            </a:r>
            <a:r>
              <a:rPr lang="fr-FR" sz="1800" b="1" dirty="0" smtClean="0"/>
              <a:t> </a:t>
            </a:r>
            <a:r>
              <a:rPr lang="fr-FR" sz="1800" dirty="0" smtClean="0"/>
              <a:t>(</a:t>
            </a:r>
            <a:r>
              <a:rPr lang="fr-FR" sz="1800" dirty="0" err="1" smtClean="0"/>
              <a:t>Crenshaw</a:t>
            </a:r>
            <a:r>
              <a:rPr lang="fr-FR" sz="1800" dirty="0" smtClean="0"/>
              <a:t>, juriste afro-américaine) établit </a:t>
            </a:r>
            <a:r>
              <a:rPr lang="fr-FR" sz="1800" dirty="0"/>
              <a:t>d</a:t>
            </a:r>
            <a:r>
              <a:rPr lang="fr-FR" sz="1800" dirty="0" smtClean="0"/>
              <a:t>es corrélations entre ces degrés dans une perspective </a:t>
            </a:r>
            <a:r>
              <a:rPr lang="fr-FR" sz="1800" dirty="0" err="1" smtClean="0"/>
              <a:t>anti-discriminatoire</a:t>
            </a:r>
            <a:r>
              <a:rPr lang="fr-FR" sz="1800" dirty="0" smtClean="0"/>
              <a:t> et solidaire, spécifiquement féministe</a:t>
            </a:r>
            <a:r>
              <a:rPr lang="fr-FR" sz="1800" dirty="0"/>
              <a:t>, </a:t>
            </a:r>
            <a:r>
              <a:rPr lang="fr-FR" sz="1800" dirty="0" smtClean="0"/>
              <a:t>antiraciste…</a:t>
            </a:r>
            <a:endParaRPr lang="fr-FR" sz="1800" dirty="0"/>
          </a:p>
          <a:p>
            <a:pPr marL="0" indent="0">
              <a:buNone/>
            </a:pPr>
            <a:r>
              <a:rPr lang="fr-FR" sz="1800" dirty="0"/>
              <a:t> </a:t>
            </a:r>
            <a:r>
              <a:rPr lang="fr-FR" sz="1800" dirty="0" smtClean="0"/>
              <a:t>       De même, la </a:t>
            </a:r>
            <a:r>
              <a:rPr lang="fr-FR" sz="1800" dirty="0"/>
              <a:t>question des </a:t>
            </a:r>
            <a:r>
              <a:rPr lang="fr-FR" sz="1800" b="1" dirty="0"/>
              <a:t>niveaux de réalité </a:t>
            </a:r>
            <a:r>
              <a:rPr lang="fr-FR" sz="1800" dirty="0" smtClean="0"/>
              <a:t>(</a:t>
            </a:r>
            <a:r>
              <a:rPr lang="fr-FR" sz="1800" dirty="0" err="1" smtClean="0"/>
              <a:t>Nicolescu</a:t>
            </a:r>
            <a:r>
              <a:rPr lang="fr-FR" sz="1800" dirty="0" smtClean="0"/>
              <a:t>, physicien quantique d’origine roumaine, CIRET) peut être abordée sous cet angle, </a:t>
            </a:r>
            <a:r>
              <a:rPr lang="fr-FR" sz="1800" dirty="0"/>
              <a:t>ainsi que celle de l'</a:t>
            </a:r>
            <a:r>
              <a:rPr lang="fr-FR" sz="1800" b="1" dirty="0"/>
              <a:t>inclusion de tiers.</a:t>
            </a:r>
            <a:r>
              <a:rPr lang="fr-FR" sz="1800" dirty="0"/>
              <a:t> </a:t>
            </a:r>
            <a:r>
              <a:rPr lang="fr-FR" sz="1800" dirty="0" smtClean="0"/>
              <a:t>Le </a:t>
            </a:r>
            <a:r>
              <a:rPr lang="fr-FR" sz="1800" b="1" dirty="0" smtClean="0"/>
              <a:t>tiers exclu </a:t>
            </a:r>
            <a:r>
              <a:rPr lang="fr-FR" sz="1800" dirty="0" smtClean="0"/>
              <a:t>est en effet un maillon faible de la chaine sociale qui, en </a:t>
            </a:r>
            <a:r>
              <a:rPr lang="fr-FR" sz="1800" dirty="0"/>
              <a:t>s’émancipant à un degré </a:t>
            </a:r>
            <a:r>
              <a:rPr lang="fr-FR" sz="1800" dirty="0" smtClean="0"/>
              <a:t>catégoriel ou </a:t>
            </a:r>
            <a:r>
              <a:rPr lang="fr-FR" sz="1800" dirty="0"/>
              <a:t>un </a:t>
            </a:r>
            <a:r>
              <a:rPr lang="fr-FR" sz="1800" dirty="0" smtClean="0"/>
              <a:t>autre (à l’égard d’une domination de type raciste, sexiste, </a:t>
            </a:r>
            <a:r>
              <a:rPr lang="fr-FR" sz="1800" dirty="0" err="1"/>
              <a:t>â</a:t>
            </a:r>
            <a:r>
              <a:rPr lang="fr-FR" sz="1800" dirty="0" err="1" smtClean="0"/>
              <a:t>giste</a:t>
            </a:r>
            <a:r>
              <a:rPr lang="fr-FR" sz="1800" dirty="0" smtClean="0"/>
              <a:t>…), permet à la communauté d’appartenance de s’élever et d’accéder à un niveau d’éthique supérieur.   </a:t>
            </a:r>
            <a:endParaRPr lang="fr-FR" sz="1800" dirty="0"/>
          </a:p>
        </p:txBody>
      </p:sp>
    </p:spTree>
    <p:extLst>
      <p:ext uri="{BB962C8B-B14F-4D97-AF65-F5344CB8AC3E}">
        <p14:creationId xmlns:p14="http://schemas.microsoft.com/office/powerpoint/2010/main" val="894439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C00000"/>
                </a:solidFill>
              </a:rPr>
              <a:t>Caractère inter et </a:t>
            </a:r>
            <a:r>
              <a:rPr lang="fr-FR" sz="2000" b="1" dirty="0" err="1" smtClean="0">
                <a:solidFill>
                  <a:srgbClr val="C00000"/>
                </a:solidFill>
              </a:rPr>
              <a:t>trans</a:t>
            </a:r>
            <a:r>
              <a:rPr lang="fr-FR" sz="2000" b="1" dirty="0" smtClean="0">
                <a:solidFill>
                  <a:srgbClr val="C00000"/>
                </a:solidFill>
              </a:rPr>
              <a:t>-axiologique (les systèmes de valeurs)</a:t>
            </a:r>
            <a:endParaRPr lang="fr-FR" sz="2000" b="1" dirty="0">
              <a:solidFill>
                <a:srgbClr val="C00000"/>
              </a:solidFill>
            </a:endParaRPr>
          </a:p>
        </p:txBody>
      </p:sp>
      <p:sp>
        <p:nvSpPr>
          <p:cNvPr id="3" name="Espace réservé du contenu 2"/>
          <p:cNvSpPr>
            <a:spLocks noGrp="1"/>
          </p:cNvSpPr>
          <p:nvPr>
            <p:ph idx="1"/>
          </p:nvPr>
        </p:nvSpPr>
        <p:spPr/>
        <p:txBody>
          <a:bodyPr>
            <a:normAutofit/>
          </a:bodyPr>
          <a:lstStyle/>
          <a:p>
            <a:pPr marL="0" indent="0">
              <a:buNone/>
            </a:pPr>
            <a:r>
              <a:rPr lang="fr-FR" sz="1800" dirty="0" smtClean="0"/>
              <a:t>    </a:t>
            </a:r>
            <a:r>
              <a:rPr lang="fr-FR" sz="1600" dirty="0" smtClean="0"/>
              <a:t>L’enseignement de la </a:t>
            </a:r>
            <a:r>
              <a:rPr lang="fr-FR" sz="1600" b="1" dirty="0" smtClean="0"/>
              <a:t>philosophie </a:t>
            </a:r>
            <a:r>
              <a:rPr lang="fr-FR" sz="1600" dirty="0" smtClean="0"/>
              <a:t>distingue traditionnellement quatre degrés de valeurs, constitutifs d’</a:t>
            </a:r>
            <a:r>
              <a:rPr lang="fr-FR" sz="1600" b="1" dirty="0" smtClean="0"/>
              <a:t>axiologies </a:t>
            </a:r>
            <a:r>
              <a:rPr lang="fr-FR" sz="1600" dirty="0" smtClean="0"/>
              <a:t>ou de </a:t>
            </a:r>
            <a:r>
              <a:rPr lang="fr-FR" sz="1600" b="1" dirty="0" smtClean="0"/>
              <a:t>systèmes de valeurs (et d’</a:t>
            </a:r>
            <a:r>
              <a:rPr lang="fr-FR" sz="1600" b="1" dirty="0" err="1" smtClean="0"/>
              <a:t>anti-valeurs</a:t>
            </a:r>
            <a:r>
              <a:rPr lang="fr-FR" sz="1600" b="1" dirty="0" smtClean="0"/>
              <a:t>)</a:t>
            </a:r>
            <a:r>
              <a:rPr lang="fr-FR" sz="1600" dirty="0" smtClean="0"/>
              <a:t/>
            </a:r>
            <a:br>
              <a:rPr lang="fr-FR" sz="1600" dirty="0" smtClean="0"/>
            </a:br>
            <a:r>
              <a:rPr lang="fr-FR" sz="1600" dirty="0" smtClean="0"/>
              <a:t> - </a:t>
            </a:r>
            <a:r>
              <a:rPr lang="fr-FR" sz="1600" b="1" dirty="0" smtClean="0"/>
              <a:t>l’esthétique: </a:t>
            </a:r>
            <a:r>
              <a:rPr lang="fr-FR" sz="1600" dirty="0" smtClean="0"/>
              <a:t>beau vs laid, bien-être vs mal-être</a:t>
            </a:r>
          </a:p>
          <a:p>
            <a:pPr marL="0" indent="0">
              <a:buNone/>
            </a:pPr>
            <a:r>
              <a:rPr lang="fr-FR" sz="1600" dirty="0" smtClean="0"/>
              <a:t> - </a:t>
            </a:r>
            <a:r>
              <a:rPr lang="fr-FR" sz="1600" b="1" dirty="0" smtClean="0"/>
              <a:t>l’éthique: </a:t>
            </a:r>
            <a:r>
              <a:rPr lang="fr-FR" sz="1600" dirty="0" smtClean="0"/>
              <a:t>bien vs mal</a:t>
            </a:r>
          </a:p>
          <a:p>
            <a:pPr marL="0" indent="0">
              <a:buNone/>
            </a:pPr>
            <a:r>
              <a:rPr lang="fr-FR" sz="1600" dirty="0" smtClean="0"/>
              <a:t> - </a:t>
            </a:r>
            <a:r>
              <a:rPr lang="fr-FR" sz="1600" b="1" dirty="0" smtClean="0"/>
              <a:t>la logique: </a:t>
            </a:r>
            <a:r>
              <a:rPr lang="fr-FR" sz="1600" dirty="0" smtClean="0"/>
              <a:t>vrai vs faux</a:t>
            </a:r>
          </a:p>
          <a:p>
            <a:pPr marL="0" indent="0">
              <a:buNone/>
            </a:pPr>
            <a:r>
              <a:rPr lang="fr-FR" sz="1600" dirty="0" smtClean="0"/>
              <a:t> - </a:t>
            </a:r>
            <a:r>
              <a:rPr lang="fr-FR" sz="1600" b="1" dirty="0" smtClean="0"/>
              <a:t>la métaphysique: </a:t>
            </a:r>
            <a:r>
              <a:rPr lang="fr-FR" sz="1600" dirty="0" smtClean="0"/>
              <a:t>sacré vs profane</a:t>
            </a:r>
          </a:p>
          <a:p>
            <a:pPr marL="0" indent="0">
              <a:buNone/>
            </a:pPr>
            <a:endParaRPr lang="fr-FR" sz="1600" dirty="0" smtClean="0"/>
          </a:p>
          <a:p>
            <a:pPr marL="0" indent="0">
              <a:buNone/>
            </a:pPr>
            <a:r>
              <a:rPr lang="fr-FR" sz="1600" dirty="0" smtClean="0"/>
              <a:t>   Sur cet axe également, l’étude des textes et œuvres fait apparaître des interactions entre les diff</a:t>
            </a:r>
            <a:r>
              <a:rPr lang="fr-FR" sz="1600" dirty="0"/>
              <a:t>é</a:t>
            </a:r>
            <a:r>
              <a:rPr lang="fr-FR" sz="1600" dirty="0" smtClean="0"/>
              <a:t>rents degrés. Il est possible de dresser un portrait, par exemple de personnage, sur ces bases.  Portrait à caractère d’i</a:t>
            </a:r>
            <a:r>
              <a:rPr lang="fr-FR" sz="1600" b="1" dirty="0" smtClean="0"/>
              <a:t>dentification </a:t>
            </a:r>
            <a:r>
              <a:rPr lang="fr-FR" sz="1600" dirty="0" smtClean="0"/>
              <a:t>ou de</a:t>
            </a:r>
            <a:r>
              <a:rPr lang="fr-FR" sz="1600" b="1" dirty="0" smtClean="0"/>
              <a:t> distanciation</a:t>
            </a:r>
            <a:r>
              <a:rPr lang="fr-FR" sz="1600" dirty="0" smtClean="0"/>
              <a:t>, dans le cas d’</a:t>
            </a:r>
            <a:r>
              <a:rPr lang="fr-FR" sz="1600" b="1" dirty="0" smtClean="0"/>
              <a:t>anti-modèles. </a:t>
            </a:r>
          </a:p>
          <a:p>
            <a:pPr marL="0" indent="0">
              <a:buNone/>
            </a:pPr>
            <a:endParaRPr lang="fr-FR" sz="1600" b="1" dirty="0"/>
          </a:p>
          <a:p>
            <a:pPr marL="0" indent="0">
              <a:buNone/>
            </a:pPr>
            <a:r>
              <a:rPr lang="fr-FR" sz="1600" b="1" dirty="0" smtClean="0"/>
              <a:t>    </a:t>
            </a:r>
            <a:r>
              <a:rPr lang="fr-FR" dirty="0" smtClean="0"/>
              <a:t/>
            </a:r>
            <a:br>
              <a:rPr lang="fr-FR" dirty="0" smtClean="0"/>
            </a:br>
            <a:endParaRPr lang="fr-FR" dirty="0"/>
          </a:p>
        </p:txBody>
      </p:sp>
    </p:spTree>
    <p:extLst>
      <p:ext uri="{BB962C8B-B14F-4D97-AF65-F5344CB8AC3E}">
        <p14:creationId xmlns:p14="http://schemas.microsoft.com/office/powerpoint/2010/main" val="1333571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C00000"/>
                </a:solidFill>
              </a:rPr>
              <a:t>Synthèse des quatre axes didactiques</a:t>
            </a:r>
            <a:endParaRPr lang="fr-FR" sz="2000" b="1" dirty="0">
              <a:solidFill>
                <a:srgbClr val="C00000"/>
              </a:solidFill>
            </a:endParaRPr>
          </a:p>
        </p:txBody>
      </p:sp>
      <p:sp>
        <p:nvSpPr>
          <p:cNvPr id="3" name="Espace réservé du contenu 2"/>
          <p:cNvSpPr>
            <a:spLocks noGrp="1"/>
          </p:cNvSpPr>
          <p:nvPr>
            <p:ph idx="1"/>
          </p:nvPr>
        </p:nvSpPr>
        <p:spPr/>
        <p:txBody>
          <a:bodyPr>
            <a:normAutofit fontScale="25000" lnSpcReduction="20000"/>
          </a:bodyPr>
          <a:lstStyle/>
          <a:p>
            <a:pPr marL="0" indent="0">
              <a:buNone/>
            </a:pPr>
            <a:r>
              <a:rPr lang="fr-FR" sz="6400" dirty="0" smtClean="0"/>
              <a:t>                                                     L’objectif est la </a:t>
            </a:r>
            <a:r>
              <a:rPr lang="fr-FR" sz="6400" dirty="0" err="1"/>
              <a:t>d</a:t>
            </a:r>
            <a:r>
              <a:rPr lang="fr-FR" sz="6400" dirty="0" err="1" smtClean="0"/>
              <a:t>idactisation</a:t>
            </a:r>
            <a:r>
              <a:rPr lang="fr-FR" sz="6400" dirty="0" smtClean="0"/>
              <a:t> </a:t>
            </a:r>
          </a:p>
          <a:p>
            <a:pPr marL="0" indent="0">
              <a:buNone/>
            </a:pPr>
            <a:endParaRPr lang="fr-FR" sz="6400" dirty="0" smtClean="0"/>
          </a:p>
          <a:p>
            <a:pPr marL="0" indent="0">
              <a:buNone/>
            </a:pPr>
            <a:r>
              <a:rPr lang="fr-FR" sz="6400" dirty="0" smtClean="0"/>
              <a:t> -d'une </a:t>
            </a:r>
            <a:r>
              <a:rPr lang="fr-FR" sz="6400" b="1" dirty="0"/>
              <a:t>formation </a:t>
            </a:r>
            <a:r>
              <a:rPr lang="fr-FR" sz="6400" b="1" dirty="0" smtClean="0"/>
              <a:t>inter et transdisciplinaire</a:t>
            </a:r>
            <a:r>
              <a:rPr lang="fr-FR" sz="6400" dirty="0"/>
              <a:t>: </a:t>
            </a:r>
            <a:r>
              <a:rPr lang="fr-FR" sz="6400" dirty="0" smtClean="0"/>
              <a:t>sciences du langage (linguistique </a:t>
            </a:r>
            <a:r>
              <a:rPr lang="fr-FR" sz="6400" dirty="0"/>
              <a:t>de la communication, </a:t>
            </a:r>
            <a:r>
              <a:rPr lang="fr-FR" sz="6400" dirty="0" smtClean="0"/>
              <a:t>pragmatique, sémiotique…). </a:t>
            </a:r>
            <a:r>
              <a:rPr lang="fr-FR" sz="6400" b="1" dirty="0" smtClean="0"/>
              <a:t>Savoirs </a:t>
            </a:r>
            <a:r>
              <a:rPr lang="fr-FR" sz="6400" b="1" dirty="0" err="1" smtClean="0"/>
              <a:t>objectivants</a:t>
            </a:r>
            <a:r>
              <a:rPr lang="fr-FR" sz="6400" b="1" dirty="0" smtClean="0"/>
              <a:t>. </a:t>
            </a:r>
          </a:p>
          <a:p>
            <a:pPr marL="0" indent="0">
              <a:buNone/>
            </a:pPr>
            <a:r>
              <a:rPr lang="fr-FR" sz="6400" dirty="0"/>
              <a:t/>
            </a:r>
            <a:br>
              <a:rPr lang="fr-FR" sz="6400" dirty="0"/>
            </a:br>
            <a:r>
              <a:rPr lang="fr-FR" sz="6400" dirty="0" smtClean="0"/>
              <a:t>-d'une </a:t>
            </a:r>
            <a:r>
              <a:rPr lang="fr-FR" sz="6400" b="1" dirty="0"/>
              <a:t>formation </a:t>
            </a:r>
            <a:r>
              <a:rPr lang="fr-FR" sz="6400" b="1" dirty="0" smtClean="0"/>
              <a:t>inter et transculturelle</a:t>
            </a:r>
            <a:r>
              <a:rPr lang="fr-FR" sz="6400" b="1" dirty="0"/>
              <a:t>:</a:t>
            </a:r>
            <a:r>
              <a:rPr lang="fr-FR" sz="6400" dirty="0"/>
              <a:t>  anthropologie culturelle, </a:t>
            </a:r>
            <a:r>
              <a:rPr lang="fr-FR" sz="6400" dirty="0" err="1"/>
              <a:t>ethnocritique</a:t>
            </a:r>
            <a:r>
              <a:rPr lang="fr-FR" sz="6400" dirty="0"/>
              <a:t>, </a:t>
            </a:r>
            <a:r>
              <a:rPr lang="fr-FR" sz="6400" dirty="0" err="1"/>
              <a:t>archétypologie</a:t>
            </a:r>
            <a:r>
              <a:rPr lang="fr-FR" sz="6400" dirty="0"/>
              <a:t> (Gilbert Durand) </a:t>
            </a:r>
            <a:r>
              <a:rPr lang="fr-FR" sz="6400" dirty="0" smtClean="0"/>
              <a:t>. </a:t>
            </a:r>
            <a:r>
              <a:rPr lang="fr-FR" sz="6400" b="1" dirty="0" smtClean="0"/>
              <a:t>Savoirs </a:t>
            </a:r>
            <a:r>
              <a:rPr lang="fr-FR" sz="6400" b="1" dirty="0" err="1" smtClean="0"/>
              <a:t>subjectivants</a:t>
            </a:r>
            <a:r>
              <a:rPr lang="fr-FR" sz="6400" b="1" dirty="0" smtClean="0"/>
              <a:t>. </a:t>
            </a:r>
          </a:p>
          <a:p>
            <a:pPr marL="0" indent="0">
              <a:buNone/>
            </a:pPr>
            <a:endParaRPr lang="fr-FR" sz="6400" dirty="0" smtClean="0"/>
          </a:p>
          <a:p>
            <a:pPr marL="0" indent="0">
              <a:buNone/>
            </a:pPr>
            <a:r>
              <a:rPr lang="fr-FR" sz="6400" dirty="0" smtClean="0"/>
              <a:t>-d’une </a:t>
            </a:r>
            <a:r>
              <a:rPr lang="fr-FR" sz="6400" b="1" dirty="0" smtClean="0"/>
              <a:t>formation multi et </a:t>
            </a:r>
            <a:r>
              <a:rPr lang="fr-FR" sz="6400" b="1" dirty="0" err="1" smtClean="0"/>
              <a:t>trans</a:t>
            </a:r>
            <a:r>
              <a:rPr lang="fr-FR" sz="6400" b="1" dirty="0" smtClean="0"/>
              <a:t>-référentielle</a:t>
            </a:r>
            <a:r>
              <a:rPr lang="fr-FR" sz="6400" dirty="0" smtClean="0"/>
              <a:t>: sciences sociales /</a:t>
            </a:r>
            <a:r>
              <a:rPr lang="fr-FR" sz="6400" dirty="0" err="1" smtClean="0"/>
              <a:t>intersectionnalité</a:t>
            </a:r>
            <a:r>
              <a:rPr lang="fr-FR" sz="6400" dirty="0" smtClean="0"/>
              <a:t> (Alain Touraine, </a:t>
            </a:r>
            <a:r>
              <a:rPr lang="fr-FR" sz="6400" dirty="0" err="1" smtClean="0"/>
              <a:t>Kimberlé</a:t>
            </a:r>
            <a:r>
              <a:rPr lang="fr-FR" sz="6400" dirty="0" smtClean="0"/>
              <a:t> Williams </a:t>
            </a:r>
            <a:r>
              <a:rPr lang="fr-FR" sz="6400" dirty="0" err="1" smtClean="0"/>
              <a:t>Crenshaw</a:t>
            </a:r>
            <a:r>
              <a:rPr lang="fr-FR" sz="6400" dirty="0"/>
              <a:t>) </a:t>
            </a:r>
            <a:r>
              <a:rPr lang="fr-FR" sz="6400" dirty="0" smtClean="0"/>
              <a:t>, programmes de l’enseignement moral et civique (EMC), CIRET (Stéphane </a:t>
            </a:r>
            <a:r>
              <a:rPr lang="fr-FR" sz="6400" dirty="0" err="1" smtClean="0"/>
              <a:t>Lupasco</a:t>
            </a:r>
            <a:r>
              <a:rPr lang="fr-FR" sz="6400" dirty="0" smtClean="0"/>
              <a:t>, Basarab </a:t>
            </a:r>
            <a:r>
              <a:rPr lang="fr-FR" sz="6400" dirty="0" err="1" smtClean="0"/>
              <a:t>Nicolescu</a:t>
            </a:r>
            <a:r>
              <a:rPr lang="fr-FR" sz="6400" dirty="0" smtClean="0"/>
              <a:t>). </a:t>
            </a:r>
            <a:r>
              <a:rPr lang="fr-FR" sz="6400" b="1" dirty="0" smtClean="0"/>
              <a:t>Savoirs </a:t>
            </a:r>
            <a:r>
              <a:rPr lang="fr-FR" sz="6400" b="1" dirty="0" err="1" smtClean="0"/>
              <a:t>objectivants</a:t>
            </a:r>
            <a:r>
              <a:rPr lang="fr-FR" sz="6400" b="1" dirty="0" smtClean="0"/>
              <a:t>.</a:t>
            </a:r>
          </a:p>
          <a:p>
            <a:pPr marL="0" indent="0">
              <a:buNone/>
            </a:pPr>
            <a:endParaRPr lang="fr-FR" sz="6400" dirty="0"/>
          </a:p>
          <a:p>
            <a:pPr marL="0" indent="0">
              <a:buNone/>
            </a:pPr>
            <a:r>
              <a:rPr lang="fr-FR" sz="6400" dirty="0" smtClean="0"/>
              <a:t>-d’une </a:t>
            </a:r>
            <a:r>
              <a:rPr lang="fr-FR" sz="6400" b="1" dirty="0" smtClean="0"/>
              <a:t>formation inter et </a:t>
            </a:r>
            <a:r>
              <a:rPr lang="fr-FR" sz="6400" b="1" dirty="0" err="1" smtClean="0"/>
              <a:t>trans</a:t>
            </a:r>
            <a:r>
              <a:rPr lang="fr-FR" sz="6400" b="1" dirty="0" smtClean="0"/>
              <a:t>-axiologique (systèmes de valeurs): </a:t>
            </a:r>
            <a:r>
              <a:rPr lang="fr-FR" sz="6400" dirty="0" smtClean="0"/>
              <a:t>programme de philosophie. </a:t>
            </a:r>
            <a:r>
              <a:rPr lang="fr-FR" sz="6400" b="1" dirty="0" smtClean="0"/>
              <a:t>Savoirs </a:t>
            </a:r>
            <a:r>
              <a:rPr lang="fr-FR" sz="6400" b="1" dirty="0" err="1" smtClean="0"/>
              <a:t>subjectivants</a:t>
            </a:r>
            <a:r>
              <a:rPr lang="fr-FR" sz="6400" b="1" dirty="0" smtClean="0"/>
              <a:t>.</a:t>
            </a:r>
            <a:r>
              <a:rPr lang="fr-FR" sz="6400" dirty="0"/>
              <a:t/>
            </a:r>
            <a:br>
              <a:rPr lang="fr-FR" sz="6400" dirty="0"/>
            </a:br>
            <a:endParaRPr lang="fr-FR" sz="6400" dirty="0"/>
          </a:p>
          <a:p>
            <a:pPr marL="0" indent="0">
              <a:buNone/>
            </a:pPr>
            <a:endParaRPr lang="fr-FR" sz="5600" dirty="0"/>
          </a:p>
          <a:p>
            <a:endParaRPr lang="fr-FR" dirty="0"/>
          </a:p>
        </p:txBody>
      </p:sp>
    </p:spTree>
    <p:extLst>
      <p:ext uri="{BB962C8B-B14F-4D97-AF65-F5344CB8AC3E}">
        <p14:creationId xmlns:p14="http://schemas.microsoft.com/office/powerpoint/2010/main" val="3275175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sz="2200" dirty="0">
                <a:solidFill>
                  <a:srgbClr val="C00000"/>
                </a:solidFill>
              </a:rPr>
              <a:t/>
            </a:r>
            <a:br>
              <a:rPr lang="fr-FR" sz="2200" dirty="0">
                <a:solidFill>
                  <a:srgbClr val="C00000"/>
                </a:solidFill>
              </a:rPr>
            </a:br>
            <a:r>
              <a:rPr lang="fr-FR" sz="2200" b="1" dirty="0">
                <a:solidFill>
                  <a:srgbClr val="C00000"/>
                </a:solidFill>
              </a:rPr>
              <a:t>Résultats attendus</a:t>
            </a:r>
            <a:r>
              <a:rPr lang="fr-FR" b="1" dirty="0"/>
              <a:t/>
            </a:r>
            <a:br>
              <a:rPr lang="fr-FR" b="1" dirty="0"/>
            </a:br>
            <a:endParaRPr lang="fr-FR" dirty="0"/>
          </a:p>
        </p:txBody>
      </p:sp>
      <p:sp>
        <p:nvSpPr>
          <p:cNvPr id="3" name="Espace réservé du contenu 2"/>
          <p:cNvSpPr>
            <a:spLocks noGrp="1"/>
          </p:cNvSpPr>
          <p:nvPr>
            <p:ph idx="1"/>
          </p:nvPr>
        </p:nvSpPr>
        <p:spPr/>
        <p:txBody>
          <a:bodyPr>
            <a:normAutofit/>
          </a:bodyPr>
          <a:lstStyle/>
          <a:p>
            <a:pPr marL="0" indent="0">
              <a:buNone/>
            </a:pPr>
            <a:endParaRPr lang="fr-FR" sz="1600" dirty="0" smtClean="0"/>
          </a:p>
          <a:p>
            <a:pPr marL="0" indent="0">
              <a:buNone/>
            </a:pPr>
            <a:endParaRPr lang="fr-FR" sz="1600" dirty="0"/>
          </a:p>
          <a:p>
            <a:pPr marL="0" indent="0">
              <a:buNone/>
            </a:pPr>
            <a:r>
              <a:rPr lang="fr-FR" sz="1600" dirty="0" smtClean="0"/>
              <a:t>-</a:t>
            </a:r>
            <a:r>
              <a:rPr lang="fr-FR" sz="1600" dirty="0"/>
              <a:t>Constitution d’un </a:t>
            </a:r>
            <a:r>
              <a:rPr lang="fr-FR" sz="1600" b="1" dirty="0"/>
              <a:t>socle méthodologique holistique, interactif et opérationnel </a:t>
            </a:r>
            <a:r>
              <a:rPr lang="fr-FR" sz="1600" dirty="0"/>
              <a:t>(cf. tome 2, à caractère pratique</a:t>
            </a:r>
            <a:r>
              <a:rPr lang="fr-FR" sz="1600" dirty="0" smtClean="0"/>
              <a:t>)</a:t>
            </a:r>
          </a:p>
          <a:p>
            <a:pPr marL="0" indent="0">
              <a:buNone/>
            </a:pPr>
            <a:endParaRPr lang="fr-FR" sz="1600" dirty="0"/>
          </a:p>
          <a:p>
            <a:pPr marL="0" indent="0">
              <a:buNone/>
            </a:pPr>
            <a:r>
              <a:rPr lang="fr-FR" sz="1600" dirty="0"/>
              <a:t>- Elaboration d’</a:t>
            </a:r>
            <a:r>
              <a:rPr lang="fr-FR" sz="1600" b="1" dirty="0"/>
              <a:t>éléments de curricula, </a:t>
            </a:r>
            <a:r>
              <a:rPr lang="fr-FR" sz="1600" dirty="0"/>
              <a:t>à partir de la </a:t>
            </a:r>
            <a:r>
              <a:rPr lang="fr-FR" sz="1600" b="1" dirty="0"/>
              <a:t>pédagogie des compétences</a:t>
            </a:r>
            <a:r>
              <a:rPr lang="fr-FR" sz="1600" dirty="0"/>
              <a:t>. Objectif correspondant à l'identité d'une discipline, le français, qui est en soi à vocation transversale, d’une langue commune qui </a:t>
            </a:r>
            <a:r>
              <a:rPr lang="fr-FR" sz="1600" dirty="0" smtClean="0"/>
              <a:t>a,  comme dit précédemment,  </a:t>
            </a:r>
            <a:r>
              <a:rPr lang="fr-FR" sz="1600" dirty="0"/>
              <a:t>vocation à un pouvoir instituant en tant que système langagier et </a:t>
            </a:r>
            <a:r>
              <a:rPr lang="fr-FR" sz="1600" dirty="0" smtClean="0"/>
              <a:t>référentiel</a:t>
            </a:r>
          </a:p>
          <a:p>
            <a:pPr marL="0" indent="0">
              <a:buNone/>
            </a:pPr>
            <a:endParaRPr lang="fr-FR" sz="1600" dirty="0"/>
          </a:p>
          <a:p>
            <a:pPr marL="0" indent="0">
              <a:buNone/>
            </a:pPr>
            <a:r>
              <a:rPr lang="fr-FR" sz="1600" dirty="0"/>
              <a:t>-</a:t>
            </a:r>
            <a:r>
              <a:rPr lang="fr-FR" sz="1600" b="1" dirty="0"/>
              <a:t>Formation sur ces bases à une citoyenneté </a:t>
            </a:r>
            <a:r>
              <a:rPr lang="fr-FR" sz="1600" dirty="0" smtClean="0"/>
              <a:t>plus autonome</a:t>
            </a:r>
            <a:r>
              <a:rPr lang="fr-FR" sz="1600" dirty="0"/>
              <a:t>, inclusive, </a:t>
            </a:r>
            <a:r>
              <a:rPr lang="fr-FR" sz="1600" dirty="0" err="1"/>
              <a:t>intersectionnelle</a:t>
            </a:r>
            <a:r>
              <a:rPr lang="fr-FR" sz="1600" dirty="0"/>
              <a:t> (féministe, antiraciste..), </a:t>
            </a:r>
            <a:r>
              <a:rPr lang="fr-FR" sz="1600" dirty="0" smtClean="0"/>
              <a:t>émancipatrice</a:t>
            </a:r>
            <a:endParaRPr lang="fr-FR" sz="1600" dirty="0"/>
          </a:p>
          <a:p>
            <a:endParaRPr lang="fr-FR" dirty="0"/>
          </a:p>
        </p:txBody>
      </p:sp>
    </p:spTree>
    <p:extLst>
      <p:ext uri="{BB962C8B-B14F-4D97-AF65-F5344CB8AC3E}">
        <p14:creationId xmlns:p14="http://schemas.microsoft.com/office/powerpoint/2010/main" val="1240282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C00000"/>
                </a:solidFill>
              </a:rPr>
              <a:t>Bibliographie généraliste de référence (non exhaustive)</a:t>
            </a:r>
            <a:endParaRPr lang="fr-FR" sz="2000" b="1" dirty="0">
              <a:solidFill>
                <a:srgbClr val="C00000"/>
              </a:solidFill>
            </a:endParaRPr>
          </a:p>
        </p:txBody>
      </p:sp>
      <p:sp>
        <p:nvSpPr>
          <p:cNvPr id="3" name="Espace réservé du contenu 2"/>
          <p:cNvSpPr>
            <a:spLocks noGrp="1"/>
          </p:cNvSpPr>
          <p:nvPr>
            <p:ph idx="1"/>
          </p:nvPr>
        </p:nvSpPr>
        <p:spPr/>
        <p:txBody>
          <a:bodyPr>
            <a:normAutofit lnSpcReduction="10000"/>
          </a:bodyPr>
          <a:lstStyle/>
          <a:p>
            <a:pPr marL="0" indent="0">
              <a:buNone/>
            </a:pPr>
            <a:r>
              <a:rPr lang="fr-FR" sz="1600" b="1" dirty="0" smtClean="0"/>
              <a:t>Axe 1 inter et transdisciplinaire</a:t>
            </a:r>
            <a:br>
              <a:rPr lang="fr-FR" sz="1600" b="1" dirty="0" smtClean="0"/>
            </a:br>
            <a:r>
              <a:rPr lang="fr-FR" sz="1600" dirty="0" smtClean="0"/>
              <a:t>Edgar Morin (</a:t>
            </a:r>
            <a:r>
              <a:rPr lang="fr-FR" sz="1600" dirty="0" err="1" smtClean="0"/>
              <a:t>dir</a:t>
            </a:r>
            <a:r>
              <a:rPr lang="fr-FR" sz="1600" dirty="0" smtClean="0"/>
              <a:t>.)</a:t>
            </a:r>
            <a:r>
              <a:rPr lang="fr-FR" sz="1600" i="1" dirty="0" smtClean="0"/>
              <a:t>, </a:t>
            </a:r>
            <a:r>
              <a:rPr lang="fr-FR" sz="1600" i="1" dirty="0"/>
              <a:t>Relier les connaissances. Le défi du XXIe </a:t>
            </a:r>
            <a:r>
              <a:rPr lang="fr-FR" sz="1600" i="1" dirty="0" smtClean="0"/>
              <a:t>siècle, </a:t>
            </a:r>
            <a:r>
              <a:rPr lang="fr-FR" sz="1600" dirty="0" smtClean="0"/>
              <a:t>journées thématiques, Paris </a:t>
            </a:r>
            <a:r>
              <a:rPr lang="fr-FR" sz="1600" dirty="0"/>
              <a:t>du 16 au 24 mars </a:t>
            </a:r>
            <a:r>
              <a:rPr lang="fr-FR" sz="1600" dirty="0" smtClean="0"/>
              <a:t>1998</a:t>
            </a:r>
            <a:endParaRPr lang="fr-FR" sz="1600" dirty="0"/>
          </a:p>
          <a:p>
            <a:pPr marL="0" indent="0">
              <a:buNone/>
            </a:pPr>
            <a:r>
              <a:rPr lang="fr-FR" sz="1600" dirty="0" smtClean="0"/>
              <a:t>Patrick </a:t>
            </a:r>
            <a:r>
              <a:rPr lang="fr-FR" sz="1600" dirty="0" err="1"/>
              <a:t>Charaudeau</a:t>
            </a:r>
            <a:r>
              <a:rPr lang="fr-FR" sz="1600" dirty="0"/>
              <a:t>- </a:t>
            </a:r>
            <a:r>
              <a:rPr lang="fr-FR" sz="1600" dirty="0" smtClean="0"/>
              <a:t>Dominique </a:t>
            </a:r>
            <a:r>
              <a:rPr lang="fr-FR" sz="1600" dirty="0" err="1" smtClean="0"/>
              <a:t>Maingueneau</a:t>
            </a:r>
            <a:r>
              <a:rPr lang="fr-FR" sz="1600" dirty="0"/>
              <a:t>,</a:t>
            </a:r>
            <a:r>
              <a:rPr lang="fr-FR" sz="1600" b="1" dirty="0"/>
              <a:t> </a:t>
            </a:r>
            <a:r>
              <a:rPr lang="fr-FR" sz="1600" i="1" dirty="0"/>
              <a:t>Le dictionnaire d'analyse du discours </a:t>
            </a:r>
            <a:r>
              <a:rPr lang="fr-FR" sz="1600" dirty="0"/>
              <a:t>(Seuil, 2002</a:t>
            </a:r>
            <a:r>
              <a:rPr lang="fr-FR" sz="1600" dirty="0" smtClean="0"/>
              <a:t>)</a:t>
            </a:r>
            <a:br>
              <a:rPr lang="fr-FR" sz="1600" dirty="0" smtClean="0"/>
            </a:br>
            <a:r>
              <a:rPr lang="fr-FR" sz="1600" dirty="0" smtClean="0"/>
              <a:t>Revue </a:t>
            </a:r>
            <a:r>
              <a:rPr lang="fr-FR" sz="1600" i="1" dirty="0" smtClean="0"/>
              <a:t>Pratiques</a:t>
            </a:r>
            <a:r>
              <a:rPr lang="fr-FR" sz="1600" dirty="0" smtClean="0"/>
              <a:t> (université de Metz)</a:t>
            </a:r>
          </a:p>
          <a:p>
            <a:pPr marL="0" indent="0">
              <a:buNone/>
            </a:pPr>
            <a:endParaRPr lang="fr-FR" sz="1600" dirty="0"/>
          </a:p>
          <a:p>
            <a:pPr marL="0" indent="0">
              <a:buNone/>
            </a:pPr>
            <a:r>
              <a:rPr lang="fr-FR" sz="1600" b="1" dirty="0"/>
              <a:t>Axe </a:t>
            </a:r>
            <a:r>
              <a:rPr lang="fr-FR" sz="1600" b="1" dirty="0" smtClean="0"/>
              <a:t>2 inter et transculturel</a:t>
            </a:r>
          </a:p>
          <a:p>
            <a:pPr marL="0" indent="0">
              <a:buNone/>
            </a:pPr>
            <a:r>
              <a:rPr lang="fr-FR" sz="1600" dirty="0" smtClean="0"/>
              <a:t>Alain Touraine, </a:t>
            </a:r>
            <a:r>
              <a:rPr lang="fr-FR" sz="1600" i="1" dirty="0" smtClean="0"/>
              <a:t>Un nouveau paradigme-pour comprendre le monde d’aujourd’hui </a:t>
            </a:r>
            <a:r>
              <a:rPr lang="fr-FR" sz="1600" dirty="0" smtClean="0"/>
              <a:t>(Fayard, 2005)</a:t>
            </a:r>
            <a:r>
              <a:rPr lang="fr-FR" sz="1600" b="1" dirty="0" smtClean="0"/>
              <a:t/>
            </a:r>
            <a:br>
              <a:rPr lang="fr-FR" sz="1600" b="1" dirty="0" smtClean="0"/>
            </a:br>
            <a:r>
              <a:rPr lang="fr-FR" sz="1600" dirty="0" smtClean="0"/>
              <a:t>Martine </a:t>
            </a:r>
            <a:r>
              <a:rPr lang="fr-FR" sz="1600" dirty="0" err="1" smtClean="0"/>
              <a:t>Boudet</a:t>
            </a:r>
            <a:r>
              <a:rPr lang="fr-FR" sz="1600" dirty="0" smtClean="0"/>
              <a:t> (</a:t>
            </a:r>
            <a:r>
              <a:rPr lang="fr-FR" sz="1600" dirty="0" err="1" smtClean="0"/>
              <a:t>dir</a:t>
            </a:r>
            <a:r>
              <a:rPr lang="fr-FR" sz="1600" dirty="0" smtClean="0"/>
              <a:t>.), </a:t>
            </a:r>
            <a:r>
              <a:rPr lang="fr-FR" sz="1600" i="1" dirty="0" smtClean="0"/>
              <a:t>Les langues-cultures moteurs de démocratie et de développement </a:t>
            </a:r>
            <a:r>
              <a:rPr lang="fr-FR" sz="1600" dirty="0" smtClean="0"/>
              <a:t>(Le Croquant, 2020)</a:t>
            </a:r>
            <a:endParaRPr lang="fr-FR" sz="1600" dirty="0"/>
          </a:p>
          <a:p>
            <a:pPr marL="0" indent="0">
              <a:buNone/>
            </a:pPr>
            <a:endParaRPr lang="fr-FR" sz="1600" dirty="0" smtClean="0"/>
          </a:p>
          <a:p>
            <a:pPr marL="0" indent="0">
              <a:buNone/>
            </a:pPr>
            <a:r>
              <a:rPr lang="fr-FR" sz="1600" b="1" dirty="0"/>
              <a:t>Axe </a:t>
            </a:r>
            <a:r>
              <a:rPr lang="fr-FR" sz="1600" b="1" dirty="0" smtClean="0"/>
              <a:t>3 inter et </a:t>
            </a:r>
            <a:r>
              <a:rPr lang="fr-FR" sz="1600" b="1" dirty="0" err="1" smtClean="0"/>
              <a:t>transréférentiel</a:t>
            </a:r>
            <a:endParaRPr lang="fr-FR" sz="1600" b="1" dirty="0" smtClean="0"/>
          </a:p>
          <a:p>
            <a:pPr marL="0" indent="0">
              <a:buNone/>
            </a:pPr>
            <a:r>
              <a:rPr lang="fr-FR" sz="1600" dirty="0" smtClean="0"/>
              <a:t>Publications sur l’</a:t>
            </a:r>
            <a:r>
              <a:rPr lang="fr-FR" sz="1600" dirty="0" err="1" smtClean="0"/>
              <a:t>intersectionnalité</a:t>
            </a:r>
            <a:r>
              <a:rPr lang="fr-FR" sz="1600" dirty="0" smtClean="0"/>
              <a:t> (</a:t>
            </a:r>
            <a:r>
              <a:rPr lang="fr-FR" sz="1600" dirty="0" err="1" smtClean="0"/>
              <a:t>Crenshaw</a:t>
            </a:r>
            <a:r>
              <a:rPr lang="fr-FR" sz="1600" dirty="0" smtClean="0"/>
              <a:t>)</a:t>
            </a:r>
            <a:r>
              <a:rPr lang="fr-FR" sz="1600" dirty="0"/>
              <a:t/>
            </a:r>
            <a:br>
              <a:rPr lang="fr-FR" sz="1600" dirty="0"/>
            </a:br>
            <a:r>
              <a:rPr lang="fr-FR" sz="1600" dirty="0"/>
              <a:t>Gilbert Durand, </a:t>
            </a:r>
            <a:r>
              <a:rPr lang="fr-FR" sz="1600" i="1" dirty="0"/>
              <a:t>Les structures anthropologiques de l'imaginaire </a:t>
            </a:r>
            <a:r>
              <a:rPr lang="fr-FR" sz="1600" dirty="0"/>
              <a:t>(</a:t>
            </a:r>
            <a:r>
              <a:rPr lang="fr-FR" sz="1600" dirty="0" err="1"/>
              <a:t>Dunod</a:t>
            </a:r>
            <a:r>
              <a:rPr lang="fr-FR" sz="1600" dirty="0"/>
              <a:t>, 1960</a:t>
            </a:r>
            <a:r>
              <a:rPr lang="fr-FR" sz="1600" dirty="0" smtClean="0"/>
              <a:t>)</a:t>
            </a:r>
          </a:p>
          <a:p>
            <a:pPr marL="0" indent="0">
              <a:buNone/>
            </a:pPr>
            <a:endParaRPr lang="fr-FR" sz="1600" dirty="0" smtClean="0"/>
          </a:p>
          <a:p>
            <a:pPr marL="0" indent="0">
              <a:buNone/>
            </a:pPr>
            <a:r>
              <a:rPr lang="fr-FR" sz="1600" b="1" dirty="0"/>
              <a:t>Axe </a:t>
            </a:r>
            <a:r>
              <a:rPr lang="fr-FR" sz="1600" b="1" dirty="0" smtClean="0"/>
              <a:t>4 inter et </a:t>
            </a:r>
            <a:r>
              <a:rPr lang="fr-FR" sz="1600" b="1" dirty="0" err="1" smtClean="0"/>
              <a:t>transaxiologique</a:t>
            </a:r>
            <a:r>
              <a:rPr lang="fr-FR" sz="1600" b="1" dirty="0" smtClean="0"/>
              <a:t/>
            </a:r>
            <a:br>
              <a:rPr lang="fr-FR" sz="1600" b="1" dirty="0" smtClean="0"/>
            </a:br>
            <a:r>
              <a:rPr lang="fr-FR" sz="1600" dirty="0" err="1"/>
              <a:t>Tzvetan</a:t>
            </a:r>
            <a:r>
              <a:rPr lang="fr-FR" sz="1600" dirty="0"/>
              <a:t> Todorov, </a:t>
            </a:r>
            <a:r>
              <a:rPr lang="fr-FR" sz="1600" i="1" dirty="0"/>
              <a:t>La littérature en </a:t>
            </a:r>
            <a:r>
              <a:rPr lang="fr-FR" sz="1600" i="1" dirty="0" smtClean="0"/>
              <a:t>péril (</a:t>
            </a:r>
            <a:r>
              <a:rPr lang="fr-FR" sz="1600" dirty="0" smtClean="0"/>
              <a:t>Paris</a:t>
            </a:r>
            <a:r>
              <a:rPr lang="fr-FR" sz="1600" dirty="0"/>
              <a:t>, Champs, essais, </a:t>
            </a:r>
            <a:r>
              <a:rPr lang="fr-FR" sz="1600" dirty="0" smtClean="0"/>
              <a:t>2007).</a:t>
            </a:r>
            <a:endParaRPr lang="fr-FR" sz="1600" b="1" dirty="0"/>
          </a:p>
          <a:p>
            <a:pPr marL="0" indent="0">
              <a:buNone/>
            </a:pPr>
            <a:endParaRPr lang="fr-FR" sz="2000" dirty="0" smtClean="0"/>
          </a:p>
          <a:p>
            <a:pPr marL="0" indent="0">
              <a:buNone/>
            </a:pPr>
            <a:endParaRPr lang="fr-FR" sz="2000" dirty="0"/>
          </a:p>
          <a:p>
            <a:pPr marL="0" indent="0">
              <a:buNone/>
            </a:pPr>
            <a:endParaRPr lang="fr-FR" sz="2000" dirty="0"/>
          </a:p>
          <a:p>
            <a:endParaRPr lang="fr-FR" dirty="0"/>
          </a:p>
        </p:txBody>
      </p:sp>
    </p:spTree>
    <p:extLst>
      <p:ext uri="{BB962C8B-B14F-4D97-AF65-F5344CB8AC3E}">
        <p14:creationId xmlns:p14="http://schemas.microsoft.com/office/powerpoint/2010/main" val="12107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FF0000"/>
                </a:solidFill>
              </a:rPr>
              <a:t>Remerciements</a:t>
            </a:r>
            <a:endParaRPr lang="fr-FR" sz="2000" b="1" dirty="0">
              <a:solidFill>
                <a:srgbClr val="FF0000"/>
              </a:solidFill>
            </a:endParaRPr>
          </a:p>
        </p:txBody>
      </p:sp>
      <p:sp>
        <p:nvSpPr>
          <p:cNvPr id="3" name="Espace réservé du contenu 2"/>
          <p:cNvSpPr>
            <a:spLocks noGrp="1"/>
          </p:cNvSpPr>
          <p:nvPr>
            <p:ph idx="1"/>
          </p:nvPr>
        </p:nvSpPr>
        <p:spPr/>
        <p:txBody>
          <a:bodyPr>
            <a:normAutofit/>
          </a:bodyPr>
          <a:lstStyle/>
          <a:p>
            <a:pPr marL="0" indent="0">
              <a:buNone/>
            </a:pPr>
            <a:r>
              <a:rPr lang="fr-FR" sz="1900" dirty="0" smtClean="0"/>
              <a:t>      </a:t>
            </a:r>
          </a:p>
          <a:p>
            <a:pPr marL="0" indent="0">
              <a:buNone/>
            </a:pPr>
            <a:r>
              <a:rPr lang="fr-FR" sz="1900" dirty="0"/>
              <a:t> </a:t>
            </a:r>
            <a:r>
              <a:rPr lang="fr-FR" sz="1900" dirty="0" smtClean="0"/>
              <a:t>       Un </a:t>
            </a:r>
            <a:r>
              <a:rPr lang="fr-FR" sz="1900" dirty="0"/>
              <a:t>grand merci </a:t>
            </a:r>
            <a:r>
              <a:rPr lang="fr-FR" sz="1900" dirty="0" smtClean="0"/>
              <a:t>aux </a:t>
            </a:r>
            <a:r>
              <a:rPr lang="fr-FR" sz="1900" b="1" dirty="0"/>
              <a:t>Presses universitaires des Antilles</a:t>
            </a:r>
            <a:r>
              <a:rPr lang="fr-FR" sz="1900" dirty="0"/>
              <a:t> pour une collaboration de qualité, à l’égard de leur expertise et </a:t>
            </a:r>
            <a:r>
              <a:rPr lang="fr-FR" sz="1900" dirty="0" smtClean="0"/>
              <a:t>du </a:t>
            </a:r>
            <a:r>
              <a:rPr lang="fr-FR" sz="1900" dirty="0"/>
              <a:t>nombre de schématisations et de tableaux qui étaient à traiter techniquement.   </a:t>
            </a:r>
          </a:p>
          <a:p>
            <a:pPr marL="0" indent="0">
              <a:buNone/>
            </a:pPr>
            <a:endParaRPr lang="fr-FR" sz="1900" dirty="0"/>
          </a:p>
          <a:p>
            <a:pPr marL="0" indent="0">
              <a:buNone/>
            </a:pPr>
            <a:r>
              <a:rPr lang="fr-FR" sz="1900" dirty="0" smtClean="0"/>
              <a:t>        Un </a:t>
            </a:r>
            <a:r>
              <a:rPr lang="fr-FR" sz="1900" dirty="0"/>
              <a:t>grand merci </a:t>
            </a:r>
            <a:r>
              <a:rPr lang="fr-FR" sz="1900" dirty="0" smtClean="0"/>
              <a:t>également à </a:t>
            </a:r>
            <a:r>
              <a:rPr lang="fr-FR" sz="1900" dirty="0"/>
              <a:t>Jean </a:t>
            </a:r>
            <a:r>
              <a:rPr lang="fr-FR" sz="1900" dirty="0" err="1" smtClean="0"/>
              <a:t>Frayssinhes</a:t>
            </a:r>
            <a:r>
              <a:rPr lang="fr-FR" sz="1900" dirty="0" smtClean="0"/>
              <a:t>, mon compatriote toulousain,  </a:t>
            </a:r>
            <a:r>
              <a:rPr lang="fr-FR" sz="1900" dirty="0"/>
              <a:t>grâce à qui cette visioconférence a </a:t>
            </a:r>
            <a:r>
              <a:rPr lang="fr-FR" sz="1900" dirty="0" smtClean="0"/>
              <a:t>lieu, ainsi que pour </a:t>
            </a:r>
            <a:r>
              <a:rPr lang="fr-FR" sz="1900" dirty="0"/>
              <a:t>sa direction </a:t>
            </a:r>
            <a:r>
              <a:rPr lang="fr-FR" sz="1900" dirty="0" smtClean="0"/>
              <a:t>du </a:t>
            </a:r>
            <a:r>
              <a:rPr lang="fr-FR" sz="1900" b="1" dirty="0" smtClean="0"/>
              <a:t>LASRET.</a:t>
            </a:r>
            <a:r>
              <a:rPr lang="fr-FR" sz="1900" dirty="0" smtClean="0"/>
              <a:t> </a:t>
            </a:r>
          </a:p>
          <a:p>
            <a:pPr marL="0" indent="0">
              <a:buNone/>
            </a:pPr>
            <a:endParaRPr lang="fr-FR" sz="1900" dirty="0" smtClean="0"/>
          </a:p>
          <a:p>
            <a:pPr marL="0" indent="0">
              <a:buNone/>
            </a:pPr>
            <a:r>
              <a:rPr lang="fr-FR" sz="1900" dirty="0"/>
              <a:t> </a:t>
            </a:r>
            <a:r>
              <a:rPr lang="fr-FR" sz="1900" dirty="0" smtClean="0"/>
              <a:t>       En </a:t>
            </a:r>
            <a:r>
              <a:rPr lang="fr-FR" sz="1900" dirty="0"/>
              <a:t>effet, la </a:t>
            </a:r>
            <a:r>
              <a:rPr lang="fr-FR" sz="1900" b="1" dirty="0"/>
              <a:t>transdisciplinarité</a:t>
            </a:r>
            <a:r>
              <a:rPr lang="fr-FR" sz="1900" dirty="0"/>
              <a:t> que promeut</a:t>
            </a:r>
            <a:r>
              <a:rPr lang="fr-FR" sz="1900" b="1" dirty="0"/>
              <a:t> le CIRET</a:t>
            </a:r>
            <a:r>
              <a:rPr lang="fr-FR" sz="1900" dirty="0"/>
              <a:t>, sa maison-mère, est une condition d’une </a:t>
            </a:r>
            <a:r>
              <a:rPr lang="fr-FR" sz="1900" b="1" dirty="0"/>
              <a:t>pensée complexe adaptée à la </a:t>
            </a:r>
            <a:r>
              <a:rPr lang="fr-FR" sz="1900" b="1" dirty="0" smtClean="0"/>
              <a:t>période</a:t>
            </a:r>
            <a:r>
              <a:rPr lang="fr-FR" sz="1900" dirty="0" smtClean="0"/>
              <a:t>. Ceci </a:t>
            </a:r>
            <a:r>
              <a:rPr lang="fr-FR" sz="1900" dirty="0"/>
              <a:t>sur les traces d’Edgar Morin, de Basarab </a:t>
            </a:r>
            <a:r>
              <a:rPr lang="fr-FR" sz="1900" dirty="0" err="1" smtClean="0"/>
              <a:t>Nicolescu</a:t>
            </a:r>
            <a:r>
              <a:rPr lang="fr-FR" sz="1900" dirty="0" smtClean="0"/>
              <a:t>, </a:t>
            </a:r>
            <a:r>
              <a:rPr lang="fr-FR" sz="1900" dirty="0"/>
              <a:t>et de Gilbert Durand pour nos disciplines.   </a:t>
            </a:r>
            <a:endParaRPr lang="fr-FR" sz="1900" dirty="0" smtClean="0"/>
          </a:p>
          <a:p>
            <a:pPr marL="0" indent="0">
              <a:buNone/>
            </a:pPr>
            <a:r>
              <a:rPr lang="fr-FR" dirty="0" smtClean="0"/>
              <a:t>              </a:t>
            </a:r>
            <a:endParaRPr lang="fr-FR" dirty="0"/>
          </a:p>
        </p:txBody>
      </p:sp>
    </p:spTree>
    <p:extLst>
      <p:ext uri="{BB962C8B-B14F-4D97-AF65-F5344CB8AC3E}">
        <p14:creationId xmlns:p14="http://schemas.microsoft.com/office/powerpoint/2010/main" val="390507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C00000"/>
                </a:solidFill>
              </a:rPr>
              <a:t>Schématisation de l’axe 1 (inter et transdisciplinaire)</a:t>
            </a:r>
            <a:endParaRPr lang="fr-FR" sz="2000" b="1" dirty="0">
              <a:solidFill>
                <a:srgbClr val="C00000"/>
              </a:solidFill>
            </a:endParaRPr>
          </a:p>
        </p:txBody>
      </p:sp>
      <p:sp>
        <p:nvSpPr>
          <p:cNvPr id="3" name="Espace réservé du contenu 2"/>
          <p:cNvSpPr>
            <a:spLocks noGrp="1"/>
          </p:cNvSpPr>
          <p:nvPr>
            <p:ph idx="1"/>
          </p:nvPr>
        </p:nvSpPr>
        <p:spPr/>
        <p:txBody>
          <a:bodyPr>
            <a:normAutofit lnSpcReduction="10000"/>
          </a:bodyPr>
          <a:lstStyle/>
          <a:p>
            <a:pPr marL="0" indent="0">
              <a:buNone/>
            </a:pPr>
            <a:r>
              <a:rPr lang="fr-FR" sz="2000" dirty="0"/>
              <a:t> </a:t>
            </a:r>
            <a:r>
              <a:rPr lang="fr-FR" sz="2000" dirty="0" smtClean="0"/>
              <a:t>             Passons des principes  didactiques aux techniques qui permettent de </a:t>
            </a:r>
            <a:r>
              <a:rPr lang="fr-FR" sz="2000" dirty="0"/>
              <a:t>l</a:t>
            </a:r>
            <a:r>
              <a:rPr lang="fr-FR" sz="2000" dirty="0" smtClean="0"/>
              <a:t>es rendre opérationnels. </a:t>
            </a:r>
          </a:p>
          <a:p>
            <a:pPr marL="0" indent="0">
              <a:buNone/>
            </a:pPr>
            <a:r>
              <a:rPr lang="fr-FR" sz="3600" dirty="0"/>
              <a:t> </a:t>
            </a:r>
            <a:r>
              <a:rPr lang="fr-FR" sz="3600" dirty="0" smtClean="0"/>
              <a:t>       </a:t>
            </a:r>
            <a:r>
              <a:rPr lang="fr-FR" sz="1800" dirty="0" smtClean="0"/>
              <a:t>Concernant l’axe </a:t>
            </a:r>
            <a:r>
              <a:rPr lang="fr-FR" sz="1800" dirty="0"/>
              <a:t>1 (</a:t>
            </a:r>
            <a:r>
              <a:rPr lang="fr-FR" sz="1800" dirty="0" smtClean="0"/>
              <a:t>inter et transdisciplinaire), </a:t>
            </a:r>
            <a:r>
              <a:rPr lang="fr-FR" sz="1800" dirty="0"/>
              <a:t>l</a:t>
            </a:r>
            <a:r>
              <a:rPr lang="fr-FR" sz="1800" dirty="0" smtClean="0"/>
              <a:t>’outil opératoire est le  </a:t>
            </a:r>
            <a:r>
              <a:rPr lang="fr-FR" sz="1800" b="1" dirty="0"/>
              <a:t>système de la communication </a:t>
            </a:r>
            <a:r>
              <a:rPr lang="fr-FR" sz="1800" dirty="0"/>
              <a:t>(Roman </a:t>
            </a:r>
            <a:r>
              <a:rPr lang="fr-FR" sz="1800" dirty="0" smtClean="0"/>
              <a:t>Jakobson linguiste russe, </a:t>
            </a:r>
            <a:r>
              <a:rPr lang="fr-FR" sz="1800" dirty="0"/>
              <a:t>Catherine </a:t>
            </a:r>
            <a:r>
              <a:rPr lang="fr-FR" sz="1800" dirty="0" err="1"/>
              <a:t>Kerbrat-Orecchioni</a:t>
            </a:r>
            <a:r>
              <a:rPr lang="fr-FR" sz="1800" dirty="0" smtClean="0"/>
              <a:t>), inspiré de la </a:t>
            </a:r>
            <a:r>
              <a:rPr lang="fr-FR" sz="1800" b="1" dirty="0" smtClean="0"/>
              <a:t>cybernétique </a:t>
            </a:r>
            <a:r>
              <a:rPr lang="fr-FR" sz="1800" dirty="0" smtClean="0"/>
              <a:t>(étude </a:t>
            </a:r>
            <a:r>
              <a:rPr lang="fr-FR" sz="1800" dirty="0"/>
              <a:t>des mécanismes d'information des systèmes complexes, </a:t>
            </a:r>
            <a:r>
              <a:rPr lang="fr-FR" sz="1800" dirty="0" smtClean="0"/>
              <a:t>à l’origine de l’informatique)</a:t>
            </a:r>
            <a:endParaRPr lang="fr-FR" sz="1800" b="1" dirty="0"/>
          </a:p>
          <a:p>
            <a:pPr marL="0" indent="0">
              <a:buNone/>
            </a:pPr>
            <a:r>
              <a:rPr lang="fr-FR" sz="1800" dirty="0"/>
              <a:t>      </a:t>
            </a:r>
            <a:r>
              <a:rPr lang="fr-FR" sz="1800" dirty="0" smtClean="0"/>
              <a:t>            Les activités de lecture et d’écriture sont envisagées  </a:t>
            </a:r>
            <a:r>
              <a:rPr lang="fr-FR" sz="1800" dirty="0"/>
              <a:t>a</a:t>
            </a:r>
            <a:r>
              <a:rPr lang="fr-FR" sz="1800" dirty="0" smtClean="0"/>
              <a:t>u moyen de certains outils didactiques:</a:t>
            </a:r>
            <a:br>
              <a:rPr lang="fr-FR" sz="1800" dirty="0" smtClean="0"/>
            </a:br>
            <a:r>
              <a:rPr lang="fr-FR" sz="1800" b="1" dirty="0" smtClean="0"/>
              <a:t>                      - les (six) facteurs </a:t>
            </a:r>
            <a:r>
              <a:rPr lang="fr-FR" sz="1800" b="1" dirty="0"/>
              <a:t>de la </a:t>
            </a:r>
            <a:r>
              <a:rPr lang="fr-FR" sz="1800" b="1" dirty="0" smtClean="0"/>
              <a:t>communication</a:t>
            </a:r>
            <a:br>
              <a:rPr lang="fr-FR" sz="1800" b="1" dirty="0" smtClean="0"/>
            </a:br>
            <a:r>
              <a:rPr lang="fr-FR" sz="1800" b="1" dirty="0" smtClean="0"/>
              <a:t>                       -les (six) fonctions </a:t>
            </a:r>
            <a:r>
              <a:rPr lang="fr-FR" sz="1800" b="1" dirty="0"/>
              <a:t>du langage </a:t>
            </a:r>
            <a:r>
              <a:rPr lang="fr-FR" sz="1800" dirty="0" smtClean="0"/>
              <a:t>correspondantes </a:t>
            </a:r>
            <a:endParaRPr lang="fr-FR" sz="1800" dirty="0"/>
          </a:p>
          <a:p>
            <a:pPr marL="0" indent="0">
              <a:buNone/>
            </a:pPr>
            <a:r>
              <a:rPr lang="fr-FR" sz="1800" b="1" dirty="0" smtClean="0"/>
              <a:t>                        -les </a:t>
            </a:r>
            <a:r>
              <a:rPr lang="fr-FR" sz="1800" b="1" dirty="0"/>
              <a:t>typologies de </a:t>
            </a:r>
            <a:r>
              <a:rPr lang="fr-FR" sz="1800" b="1" dirty="0" smtClean="0"/>
              <a:t>discours et de textes </a:t>
            </a:r>
            <a:r>
              <a:rPr lang="fr-FR" sz="1800" dirty="0" smtClean="0"/>
              <a:t>construits sur ces bases</a:t>
            </a:r>
            <a:br>
              <a:rPr lang="fr-FR" sz="1800" dirty="0" smtClean="0"/>
            </a:br>
            <a:r>
              <a:rPr lang="fr-FR" sz="1800" dirty="0" smtClean="0"/>
              <a:t>                    et de leur mise </a:t>
            </a:r>
            <a:r>
              <a:rPr lang="fr-FR" sz="1800" dirty="0"/>
              <a:t>en corrélation et en </a:t>
            </a:r>
            <a:r>
              <a:rPr lang="fr-FR" sz="1800" dirty="0" smtClean="0"/>
              <a:t>synergie.</a:t>
            </a:r>
          </a:p>
          <a:p>
            <a:pPr marL="0" indent="0">
              <a:buNone/>
            </a:pPr>
            <a:r>
              <a:rPr lang="fr-FR" sz="1800" dirty="0"/>
              <a:t> </a:t>
            </a:r>
            <a:r>
              <a:rPr lang="fr-FR" sz="1800" dirty="0" smtClean="0"/>
              <a:t>                 Ces </a:t>
            </a:r>
            <a:r>
              <a:rPr lang="fr-FR" sz="1800" b="1" dirty="0" smtClean="0"/>
              <a:t>modes de formalisation logique </a:t>
            </a:r>
            <a:r>
              <a:rPr lang="fr-FR" sz="1800" dirty="0" smtClean="0"/>
              <a:t>permettent en particulier de favoriser des </a:t>
            </a:r>
            <a:r>
              <a:rPr lang="fr-FR" sz="1800" b="1" dirty="0" smtClean="0"/>
              <a:t>apprentissages lexicaux moins empiriques : </a:t>
            </a:r>
            <a:r>
              <a:rPr lang="fr-FR" sz="1800" dirty="0" smtClean="0"/>
              <a:t>recours à des lexiques spécialisés, techniques pour chaque catégorie discursive mise en système.</a:t>
            </a:r>
            <a:endParaRPr lang="fr-FR" sz="1800" dirty="0"/>
          </a:p>
        </p:txBody>
      </p:sp>
    </p:spTree>
    <p:extLst>
      <p:ext uri="{BB962C8B-B14F-4D97-AF65-F5344CB8AC3E}">
        <p14:creationId xmlns:p14="http://schemas.microsoft.com/office/powerpoint/2010/main" val="1036929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C00000"/>
                </a:solidFill>
              </a:rPr>
              <a:t>Schéma/système général de la communication (Roman Jakobson)</a:t>
            </a:r>
            <a:endParaRPr lang="fr-FR" sz="2000" b="1" dirty="0">
              <a:solidFill>
                <a:srgbClr val="C00000"/>
              </a:solidFill>
            </a:endParaRPr>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708920"/>
            <a:ext cx="504825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154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smtClean="0">
                <a:solidFill>
                  <a:srgbClr val="C00000"/>
                </a:solidFill>
              </a:rPr>
              <a:t>Schéma/système de la communication romanesque</a:t>
            </a:r>
            <a:endParaRPr lang="fr-FR" sz="1800" b="1" dirty="0">
              <a:solidFill>
                <a:srgbClr val="C00000"/>
              </a:solidFill>
            </a:endParaRPr>
          </a:p>
        </p:txBody>
      </p:sp>
      <p:sp>
        <p:nvSpPr>
          <p:cNvPr id="3" name="Espace réservé du contenu 2"/>
          <p:cNvSpPr>
            <a:spLocks noGrp="1"/>
          </p:cNvSpPr>
          <p:nvPr>
            <p:ph idx="1"/>
          </p:nvPr>
        </p:nvSpPr>
        <p:spPr>
          <a:xfrm>
            <a:off x="457200" y="1600200"/>
            <a:ext cx="8229600" cy="3019425"/>
          </a:xfrm>
        </p:spPr>
        <p:txBody>
          <a:bodyPr/>
          <a:lstStyle/>
          <a:p>
            <a:pPr marL="0" indent="0">
              <a:buNone/>
            </a:pPr>
            <a:r>
              <a:rPr lang="fr-FR" dirty="0"/>
              <a:t> </a:t>
            </a:r>
            <a:r>
              <a:rPr lang="fr-FR" dirty="0" smtClean="0"/>
              <a:t>                                     </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2238375"/>
            <a:ext cx="51244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420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C00000"/>
                </a:solidFill>
              </a:rPr>
              <a:t>Schéma/système </a:t>
            </a:r>
            <a:r>
              <a:rPr lang="fr-FR" sz="2000" b="1" dirty="0" err="1" smtClean="0">
                <a:solidFill>
                  <a:srgbClr val="C00000"/>
                </a:solidFill>
              </a:rPr>
              <a:t>dialogal</a:t>
            </a:r>
            <a:r>
              <a:rPr lang="fr-FR" sz="2000" b="1" dirty="0" smtClean="0">
                <a:solidFill>
                  <a:srgbClr val="C00000"/>
                </a:solidFill>
              </a:rPr>
              <a:t>-conversationnel</a:t>
            </a:r>
            <a:endParaRPr lang="fr-FR" sz="2000" b="1" dirty="0">
              <a:solidFill>
                <a:srgbClr val="C00000"/>
              </a:solidFill>
            </a:endParaRPr>
          </a:p>
        </p:txBody>
      </p:sp>
      <p:sp>
        <p:nvSpPr>
          <p:cNvPr id="3" name="Espace réservé du contenu 2"/>
          <p:cNvSpPr>
            <a:spLocks noGrp="1"/>
          </p:cNvSpPr>
          <p:nvPr>
            <p:ph idx="1"/>
          </p:nvPr>
        </p:nvSpPr>
        <p:spPr/>
        <p:txBody>
          <a:bodyPr/>
          <a:lstStyle/>
          <a:p>
            <a:r>
              <a:rPr lang="fr-FR" dirty="0" smtClean="0"/>
              <a:t>                                 </a:t>
            </a: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450" y="1844824"/>
            <a:ext cx="4991100" cy="377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604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smtClean="0">
                <a:solidFill>
                  <a:srgbClr val="C00000"/>
                </a:solidFill>
              </a:rPr>
              <a:t>Triangle énonciatif : cas de la conversation</a:t>
            </a:r>
            <a:endParaRPr lang="fr-FR" sz="1800" b="1" dirty="0">
              <a:solidFill>
                <a:srgbClr val="C00000"/>
              </a:solidFill>
            </a:endParaRPr>
          </a:p>
        </p:txBody>
      </p:sp>
      <p:sp>
        <p:nvSpPr>
          <p:cNvPr id="3" name="Espace réservé du contenu 2"/>
          <p:cNvSpPr>
            <a:spLocks noGrp="1"/>
          </p:cNvSpPr>
          <p:nvPr>
            <p:ph idx="1"/>
          </p:nvPr>
        </p:nvSpPr>
        <p:spPr/>
        <p:txBody>
          <a:bodyPr/>
          <a:lstStyle/>
          <a:p>
            <a:r>
              <a:rPr lang="fr-FR" dirty="0" smtClean="0"/>
              <a:t>                               </a:t>
            </a: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2800350"/>
            <a:ext cx="43910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913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smtClean="0">
                <a:solidFill>
                  <a:srgbClr val="C00000"/>
                </a:solidFill>
              </a:rPr>
              <a:t>Schéma/système de la communication argumentative</a:t>
            </a:r>
            <a:endParaRPr lang="fr-FR" sz="1800" b="1" dirty="0">
              <a:solidFill>
                <a:srgbClr val="C00000"/>
              </a:solidFill>
            </a:endParaRPr>
          </a:p>
        </p:txBody>
      </p:sp>
      <p:sp>
        <p:nvSpPr>
          <p:cNvPr id="3" name="Espace réservé du contenu 2"/>
          <p:cNvSpPr>
            <a:spLocks noGrp="1"/>
          </p:cNvSpPr>
          <p:nvPr>
            <p:ph idx="1"/>
          </p:nvPr>
        </p:nvSpPr>
        <p:spPr/>
        <p:txBody>
          <a:bodyPr/>
          <a:lstStyle/>
          <a:p>
            <a:r>
              <a:rPr lang="fr-FR" dirty="0" smtClean="0"/>
              <a:t>                                  </a:t>
            </a:r>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8" y="1809750"/>
            <a:ext cx="515302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742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b="1" dirty="0" smtClean="0">
                <a:solidFill>
                  <a:srgbClr val="C00000"/>
                </a:solidFill>
              </a:rPr>
              <a:t>Schéma/système de la communication complété (Catherine </a:t>
            </a:r>
            <a:r>
              <a:rPr lang="fr-FR" sz="2000" b="1" dirty="0" err="1" smtClean="0">
                <a:solidFill>
                  <a:srgbClr val="C00000"/>
                </a:solidFill>
              </a:rPr>
              <a:t>Kerbrat-Orecchioni</a:t>
            </a:r>
            <a:r>
              <a:rPr lang="fr-FR" sz="2000" dirty="0" smtClean="0">
                <a:solidFill>
                  <a:srgbClr val="C00000"/>
                </a:solidFill>
              </a:rPr>
              <a:t>) </a:t>
            </a:r>
            <a:br>
              <a:rPr lang="fr-FR" sz="2000" dirty="0" smtClean="0">
                <a:solidFill>
                  <a:srgbClr val="C00000"/>
                </a:solidFill>
              </a:rPr>
            </a:br>
            <a:r>
              <a:rPr lang="fr-FR" sz="2000" dirty="0" smtClean="0">
                <a:solidFill>
                  <a:srgbClr val="C00000"/>
                </a:solidFill>
              </a:rPr>
              <a:t>Au moyen d’éléments de culture et de </a:t>
            </a:r>
            <a:r>
              <a:rPr lang="fr-FR" sz="2000" dirty="0" err="1" smtClean="0">
                <a:solidFill>
                  <a:srgbClr val="C00000"/>
                </a:solidFill>
              </a:rPr>
              <a:t>référentialité</a:t>
            </a:r>
            <a:r>
              <a:rPr lang="fr-FR" sz="2000" dirty="0" smtClean="0">
                <a:solidFill>
                  <a:srgbClr val="C00000"/>
                </a:solidFill>
              </a:rPr>
              <a:t> psychosociales et idéologiques (cf. axes 2 et 3) </a:t>
            </a:r>
            <a:endParaRPr lang="fr-FR" sz="2000" dirty="0">
              <a:solidFill>
                <a:srgbClr val="C00000"/>
              </a:solidFill>
            </a:endParaRPr>
          </a:p>
        </p:txBody>
      </p:sp>
      <p:sp>
        <p:nvSpPr>
          <p:cNvPr id="3" name="Espace réservé du contenu 2"/>
          <p:cNvSpPr>
            <a:spLocks noGrp="1"/>
          </p:cNvSpPr>
          <p:nvPr>
            <p:ph idx="1"/>
          </p:nvPr>
        </p:nvSpPr>
        <p:spPr/>
        <p:txBody>
          <a:bodyPr/>
          <a:lstStyle/>
          <a:p>
            <a:r>
              <a:rPr lang="fr-FR" dirty="0" smtClean="0"/>
              <a:t>                                  </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8" y="1652588"/>
            <a:ext cx="511492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380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C00000"/>
                </a:solidFill>
              </a:rPr>
              <a:t>Schéma/système conclusif des typologies de discours et de textes</a:t>
            </a:r>
            <a:br>
              <a:rPr lang="fr-FR" sz="2000" b="1" dirty="0" smtClean="0">
                <a:solidFill>
                  <a:srgbClr val="C00000"/>
                </a:solidFill>
              </a:rPr>
            </a:br>
            <a:r>
              <a:rPr lang="fr-FR" sz="2000" dirty="0" smtClean="0">
                <a:solidFill>
                  <a:srgbClr val="C00000"/>
                </a:solidFill>
              </a:rPr>
              <a:t>Classification à partir des critères communicationnels</a:t>
            </a:r>
            <a:endParaRPr lang="fr-FR" sz="2000" dirty="0">
              <a:solidFill>
                <a:srgbClr val="C00000"/>
              </a:solidFill>
            </a:endParaRPr>
          </a:p>
        </p:txBody>
      </p:sp>
      <p:sp>
        <p:nvSpPr>
          <p:cNvPr id="3" name="Espace réservé du contenu 2"/>
          <p:cNvSpPr>
            <a:spLocks noGrp="1"/>
          </p:cNvSpPr>
          <p:nvPr>
            <p:ph idx="1"/>
          </p:nvPr>
        </p:nvSpPr>
        <p:spPr/>
        <p:txBody>
          <a:bodyPr>
            <a:normAutofit/>
          </a:bodyPr>
          <a:lstStyle/>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smtClean="0"/>
          </a:p>
          <a:p>
            <a:pPr marL="0" indent="0">
              <a:buNone/>
            </a:pPr>
            <a:r>
              <a:rPr lang="fr-FR" sz="1600" dirty="0" smtClean="0"/>
              <a:t>                                                    </a:t>
            </a:r>
          </a:p>
          <a:p>
            <a:pPr marL="0" indent="0">
              <a:buNone/>
            </a:pPr>
            <a:endParaRPr lang="fr-FR" sz="1600" dirty="0" smtClean="0"/>
          </a:p>
          <a:p>
            <a:pPr marL="0" indent="0">
              <a:buNone/>
            </a:pPr>
            <a:r>
              <a:rPr lang="fr-FR" sz="1600" dirty="0" smtClean="0"/>
              <a:t>                                                     </a:t>
            </a:r>
            <a:endParaRPr lang="fr-FR"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916832"/>
            <a:ext cx="5832648" cy="400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660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a:solidFill>
                  <a:srgbClr val="C00000"/>
                </a:solidFill>
              </a:rPr>
              <a:t>A</a:t>
            </a:r>
            <a:r>
              <a:rPr lang="fr-FR" sz="2000" b="1" dirty="0" smtClean="0">
                <a:solidFill>
                  <a:srgbClr val="C00000"/>
                </a:solidFill>
              </a:rPr>
              <a:t>xe 2, inter et transculturel</a:t>
            </a:r>
            <a:br>
              <a:rPr lang="fr-FR" sz="2000" b="1" dirty="0" smtClean="0">
                <a:solidFill>
                  <a:srgbClr val="C00000"/>
                </a:solidFill>
              </a:rPr>
            </a:br>
            <a:r>
              <a:rPr lang="fr-FR" sz="2000" dirty="0" smtClean="0">
                <a:solidFill>
                  <a:srgbClr val="C00000"/>
                </a:solidFill>
              </a:rPr>
              <a:t>Dynamiques: acculturation-déculturation-inculturation-</a:t>
            </a:r>
            <a:r>
              <a:rPr lang="fr-FR" sz="2000" dirty="0" err="1">
                <a:solidFill>
                  <a:srgbClr val="C00000"/>
                </a:solidFill>
              </a:rPr>
              <a:t>i</a:t>
            </a:r>
            <a:r>
              <a:rPr lang="fr-FR" sz="2000" dirty="0" err="1" smtClean="0">
                <a:solidFill>
                  <a:srgbClr val="C00000"/>
                </a:solidFill>
              </a:rPr>
              <a:t>nterculturation</a:t>
            </a:r>
            <a:endParaRPr lang="fr-FR" sz="2000" dirty="0"/>
          </a:p>
        </p:txBody>
      </p:sp>
      <p:sp>
        <p:nvSpPr>
          <p:cNvPr id="3" name="Espace réservé du contenu 2"/>
          <p:cNvSpPr>
            <a:spLocks noGrp="1"/>
          </p:cNvSpPr>
          <p:nvPr>
            <p:ph idx="1"/>
          </p:nvPr>
        </p:nvSpPr>
        <p:spPr/>
        <p:txBody>
          <a:bodyPr/>
          <a:lstStyle/>
          <a:p>
            <a:pPr marL="0" indent="0">
              <a:buNone/>
            </a:pPr>
            <a:r>
              <a:rPr lang="fr-FR" sz="1600" dirty="0" smtClean="0"/>
              <a:t>      </a:t>
            </a:r>
            <a:r>
              <a:rPr lang="fr-FR" sz="1600" dirty="0"/>
              <a:t>L’outil opératoire pour cet axe est </a:t>
            </a:r>
            <a:r>
              <a:rPr lang="fr-FR" sz="1600" dirty="0" smtClean="0"/>
              <a:t>une </a:t>
            </a:r>
            <a:r>
              <a:rPr lang="fr-FR" sz="1600" b="1" dirty="0" smtClean="0"/>
              <a:t>grille </a:t>
            </a:r>
            <a:r>
              <a:rPr lang="fr-FR" sz="1600" b="1" dirty="0"/>
              <a:t>de lecture </a:t>
            </a:r>
            <a:r>
              <a:rPr lang="fr-FR" sz="1600" b="1" dirty="0" smtClean="0"/>
              <a:t>multi-référentielle</a:t>
            </a:r>
            <a:r>
              <a:rPr lang="fr-FR" sz="1600" b="1" dirty="0"/>
              <a:t> </a:t>
            </a:r>
            <a:r>
              <a:rPr lang="fr-FR" sz="1600" dirty="0" smtClean="0"/>
              <a:t>(tableau ci-dessous)</a:t>
            </a:r>
            <a:r>
              <a:rPr lang="fr-FR" sz="1600" b="1" dirty="0" smtClean="0"/>
              <a:t> </a:t>
            </a:r>
            <a:r>
              <a:rPr lang="fr-FR" sz="1600" dirty="0" smtClean="0"/>
              <a:t>qui </a:t>
            </a:r>
            <a:r>
              <a:rPr lang="fr-FR" sz="1600" b="1" dirty="0" smtClean="0"/>
              <a:t>contextualise </a:t>
            </a:r>
            <a:r>
              <a:rPr lang="fr-FR" sz="1600" dirty="0" smtClean="0"/>
              <a:t>dans le temps et l’espace les</a:t>
            </a:r>
            <a:r>
              <a:rPr lang="fr-FR" sz="1600" b="1" dirty="0" smtClean="0"/>
              <a:t> </a:t>
            </a:r>
            <a:r>
              <a:rPr lang="fr-FR" sz="1600" dirty="0" smtClean="0"/>
              <a:t>usages langagiers, culturels et institutionnels.  Utilisant, pour ce faire, une </a:t>
            </a:r>
            <a:r>
              <a:rPr lang="fr-FR" sz="1600" b="1" dirty="0" smtClean="0"/>
              <a:t>logique comparatiste, contrastive, dialogique. </a:t>
            </a:r>
          </a:p>
          <a:p>
            <a:pPr marL="0" indent="0">
              <a:buNone/>
            </a:pPr>
            <a:r>
              <a:rPr lang="fr-FR" sz="1600" b="1" dirty="0"/>
              <a:t> </a:t>
            </a:r>
            <a:r>
              <a:rPr lang="fr-FR" sz="1600" b="1" dirty="0" smtClean="0"/>
              <a:t>                                      Les dynamiques culturelles en quatre étapes </a:t>
            </a:r>
          </a:p>
          <a:p>
            <a:pPr marL="0" indent="0">
              <a:buNone/>
            </a:pPr>
            <a:r>
              <a:rPr lang="fr-FR" sz="1600" b="1" dirty="0"/>
              <a:t> </a:t>
            </a:r>
            <a:r>
              <a:rPr lang="fr-FR" sz="1600" b="1" dirty="0" smtClean="0"/>
              <a:t>                                   </a:t>
            </a:r>
            <a:endParaRPr lang="fr-FR" sz="1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539" y="2852936"/>
            <a:ext cx="594360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622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a:solidFill>
                  <a:srgbClr val="C00000"/>
                </a:solidFill>
              </a:rPr>
              <a:t>Axe 3, multi et inter-référentiel </a:t>
            </a:r>
            <a:r>
              <a:rPr lang="fr-FR" sz="2000" b="1" dirty="0" smtClean="0">
                <a:solidFill>
                  <a:srgbClr val="C00000"/>
                </a:solidFill>
              </a:rPr>
              <a:t>– Cas </a:t>
            </a:r>
            <a:r>
              <a:rPr lang="fr-FR" sz="2000" b="1" dirty="0">
                <a:solidFill>
                  <a:srgbClr val="C00000"/>
                </a:solidFill>
              </a:rPr>
              <a:t>des </a:t>
            </a:r>
            <a:r>
              <a:rPr lang="fr-FR" sz="2000" b="1" dirty="0" smtClean="0">
                <a:solidFill>
                  <a:srgbClr val="C00000"/>
                </a:solidFill>
              </a:rPr>
              <a:t>types de cultures catégorielles:</a:t>
            </a:r>
            <a:br>
              <a:rPr lang="fr-FR" sz="2000" b="1" dirty="0" smtClean="0">
                <a:solidFill>
                  <a:srgbClr val="C00000"/>
                </a:solidFill>
              </a:rPr>
            </a:br>
            <a:r>
              <a:rPr lang="fr-FR" sz="2000" dirty="0" err="1" smtClean="0">
                <a:solidFill>
                  <a:srgbClr val="C00000"/>
                </a:solidFill>
              </a:rPr>
              <a:t>écoculture</a:t>
            </a:r>
            <a:r>
              <a:rPr lang="fr-FR" sz="2000" dirty="0" smtClean="0">
                <a:solidFill>
                  <a:srgbClr val="C00000"/>
                </a:solidFill>
              </a:rPr>
              <a:t>, </a:t>
            </a:r>
            <a:r>
              <a:rPr lang="fr-FR" sz="2000" dirty="0" err="1" smtClean="0">
                <a:solidFill>
                  <a:srgbClr val="C00000"/>
                </a:solidFill>
              </a:rPr>
              <a:t>ethnoculture</a:t>
            </a:r>
            <a:r>
              <a:rPr lang="fr-FR" sz="2000" dirty="0" smtClean="0">
                <a:solidFill>
                  <a:srgbClr val="C00000"/>
                </a:solidFill>
              </a:rPr>
              <a:t>, </a:t>
            </a:r>
            <a:r>
              <a:rPr lang="fr-FR" sz="2000" dirty="0" err="1" smtClean="0">
                <a:solidFill>
                  <a:srgbClr val="C00000"/>
                </a:solidFill>
              </a:rPr>
              <a:t>socioculture</a:t>
            </a:r>
            <a:r>
              <a:rPr lang="fr-FR" sz="2000" dirty="0" smtClean="0">
                <a:solidFill>
                  <a:srgbClr val="C00000"/>
                </a:solidFill>
              </a:rPr>
              <a:t>, </a:t>
            </a:r>
            <a:r>
              <a:rPr lang="fr-FR" sz="2000" dirty="0" err="1" smtClean="0">
                <a:solidFill>
                  <a:srgbClr val="C00000"/>
                </a:solidFill>
              </a:rPr>
              <a:t>sexoculture</a:t>
            </a:r>
            <a:r>
              <a:rPr lang="fr-FR" sz="2000" dirty="0" smtClean="0">
                <a:solidFill>
                  <a:srgbClr val="C00000"/>
                </a:solidFill>
              </a:rPr>
              <a:t>, </a:t>
            </a:r>
            <a:r>
              <a:rPr lang="fr-FR" sz="2000" dirty="0" err="1" smtClean="0">
                <a:solidFill>
                  <a:srgbClr val="C00000"/>
                </a:solidFill>
              </a:rPr>
              <a:t>psychoculture</a:t>
            </a:r>
            <a:endParaRPr lang="fr-FR" sz="2000"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9177" y="1600200"/>
            <a:ext cx="282564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58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C00000"/>
                </a:solidFill>
              </a:rPr>
              <a:t>Tome I théorique</a:t>
            </a:r>
            <a:endParaRPr lang="fr-FR" sz="2000" b="1" dirty="0">
              <a:solidFill>
                <a:srgbClr val="C0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772816"/>
            <a:ext cx="6336704" cy="444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760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a:solidFill>
                  <a:srgbClr val="C00000"/>
                </a:solidFill>
              </a:rPr>
              <a:t>A</a:t>
            </a:r>
            <a:r>
              <a:rPr lang="fr-FR" sz="2000" b="1" dirty="0" smtClean="0">
                <a:solidFill>
                  <a:srgbClr val="C00000"/>
                </a:solidFill>
              </a:rPr>
              <a:t>xe 3, multi et inter-référentiel (suite) –Cas des genres littéraires</a:t>
            </a:r>
            <a:br>
              <a:rPr lang="fr-FR" sz="2000" b="1" dirty="0" smtClean="0">
                <a:solidFill>
                  <a:srgbClr val="C00000"/>
                </a:solidFill>
              </a:rPr>
            </a:br>
            <a:r>
              <a:rPr lang="fr-FR" sz="2000" dirty="0">
                <a:solidFill>
                  <a:srgbClr val="C00000"/>
                </a:solidFill>
              </a:rPr>
              <a:t>T</a:t>
            </a:r>
            <a:r>
              <a:rPr lang="fr-FR" sz="2000" dirty="0" smtClean="0">
                <a:solidFill>
                  <a:srgbClr val="C00000"/>
                </a:solidFill>
              </a:rPr>
              <a:t>rois degrés de référence: narrativité-</a:t>
            </a:r>
            <a:r>
              <a:rPr lang="fr-FR" sz="2000" dirty="0" err="1" smtClean="0">
                <a:solidFill>
                  <a:srgbClr val="C00000"/>
                </a:solidFill>
              </a:rPr>
              <a:t>argumentativité</a:t>
            </a:r>
            <a:r>
              <a:rPr lang="fr-FR" sz="2000" dirty="0" smtClean="0">
                <a:solidFill>
                  <a:srgbClr val="C00000"/>
                </a:solidFill>
              </a:rPr>
              <a:t>-symbolique</a:t>
            </a:r>
            <a:endParaRPr lang="fr-FR" sz="2000" dirty="0"/>
          </a:p>
        </p:txBody>
      </p:sp>
      <p:sp>
        <p:nvSpPr>
          <p:cNvPr id="3" name="Espace réservé du contenu 2"/>
          <p:cNvSpPr>
            <a:spLocks noGrp="1"/>
          </p:cNvSpPr>
          <p:nvPr>
            <p:ph idx="1"/>
          </p:nvPr>
        </p:nvSpPr>
        <p:spPr/>
        <p:txBody>
          <a:bodyPr/>
          <a:lstStyle/>
          <a:p>
            <a:r>
              <a:rPr lang="fr-FR" dirty="0" smtClean="0"/>
              <a:t>                         </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1484784"/>
            <a:ext cx="5686425"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844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b="1" dirty="0">
                <a:solidFill>
                  <a:srgbClr val="C00000"/>
                </a:solidFill>
              </a:rPr>
              <a:t>A</a:t>
            </a:r>
            <a:r>
              <a:rPr lang="fr-FR" sz="2000" b="1" dirty="0" smtClean="0">
                <a:solidFill>
                  <a:srgbClr val="C00000"/>
                </a:solidFill>
              </a:rPr>
              <a:t>xe 4 axiologique: les systèmes </a:t>
            </a:r>
            <a:r>
              <a:rPr lang="fr-FR" sz="2000" b="1" dirty="0">
                <a:solidFill>
                  <a:srgbClr val="C00000"/>
                </a:solidFill>
              </a:rPr>
              <a:t>de </a:t>
            </a:r>
            <a:r>
              <a:rPr lang="fr-FR" sz="2000" b="1" dirty="0" smtClean="0">
                <a:solidFill>
                  <a:srgbClr val="C00000"/>
                </a:solidFill>
              </a:rPr>
              <a:t>valeurs</a:t>
            </a:r>
            <a:br>
              <a:rPr lang="fr-FR" sz="2000" b="1" dirty="0" smtClean="0">
                <a:solidFill>
                  <a:srgbClr val="C00000"/>
                </a:solidFill>
              </a:rPr>
            </a:br>
            <a:r>
              <a:rPr lang="fr-FR" sz="2000" dirty="0" smtClean="0">
                <a:solidFill>
                  <a:srgbClr val="C00000"/>
                </a:solidFill>
              </a:rPr>
              <a:t>Outil opératoire: le carré </a:t>
            </a:r>
            <a:r>
              <a:rPr lang="fr-FR" sz="2000" dirty="0">
                <a:solidFill>
                  <a:srgbClr val="C00000"/>
                </a:solidFill>
              </a:rPr>
              <a:t>sémiotique d’</a:t>
            </a:r>
            <a:r>
              <a:rPr lang="fr-FR" sz="2000" dirty="0" err="1">
                <a:solidFill>
                  <a:srgbClr val="C00000"/>
                </a:solidFill>
              </a:rPr>
              <a:t>Algirdas</a:t>
            </a:r>
            <a:r>
              <a:rPr lang="fr-FR" sz="2000" dirty="0">
                <a:solidFill>
                  <a:srgbClr val="C00000"/>
                </a:solidFill>
              </a:rPr>
              <a:t> </a:t>
            </a:r>
            <a:r>
              <a:rPr lang="fr-FR" sz="2000" dirty="0" smtClean="0">
                <a:solidFill>
                  <a:srgbClr val="C00000"/>
                </a:solidFill>
              </a:rPr>
              <a:t>Greimas (linguiste lituanien/russe) </a:t>
            </a:r>
            <a:br>
              <a:rPr lang="fr-FR" sz="2000" dirty="0" smtClean="0">
                <a:solidFill>
                  <a:srgbClr val="C00000"/>
                </a:solidFill>
              </a:rPr>
            </a:br>
            <a:r>
              <a:rPr lang="fr-FR" sz="2000" dirty="0">
                <a:solidFill>
                  <a:srgbClr val="C00000"/>
                </a:solidFill>
              </a:rPr>
              <a:t>D</a:t>
            </a:r>
            <a:r>
              <a:rPr lang="fr-FR" sz="2000" dirty="0" smtClean="0">
                <a:solidFill>
                  <a:srgbClr val="C00000"/>
                </a:solidFill>
              </a:rPr>
              <a:t>édoublement de l’axe sémantique (binaire)</a:t>
            </a:r>
            <a:br>
              <a:rPr lang="fr-FR" sz="2000" dirty="0" smtClean="0">
                <a:solidFill>
                  <a:srgbClr val="C00000"/>
                </a:solidFill>
              </a:rPr>
            </a:br>
            <a:r>
              <a:rPr lang="fr-FR" sz="2000" dirty="0" smtClean="0">
                <a:solidFill>
                  <a:srgbClr val="C00000"/>
                </a:solidFill>
              </a:rPr>
              <a:t>Schéma général ci-dessous</a:t>
            </a:r>
            <a:endParaRPr lang="fr-FR" sz="2000" dirty="0">
              <a:solidFill>
                <a:srgbClr val="C00000"/>
              </a:solidFill>
            </a:endParaRPr>
          </a:p>
        </p:txBody>
      </p:sp>
      <p:sp>
        <p:nvSpPr>
          <p:cNvPr id="3" name="Espace réservé du contenu 2"/>
          <p:cNvSpPr>
            <a:spLocks noGrp="1"/>
          </p:cNvSpPr>
          <p:nvPr>
            <p:ph idx="1"/>
          </p:nvPr>
        </p:nvSpPr>
        <p:spPr>
          <a:xfrm>
            <a:off x="457200" y="2087711"/>
            <a:ext cx="8147248" cy="4038452"/>
          </a:xfrm>
        </p:spPr>
        <p:txBody>
          <a:bodyPr/>
          <a:lstStyle/>
          <a:p>
            <a:pPr marL="0" indent="0">
              <a:buNone/>
            </a:pPr>
            <a:r>
              <a:rPr lang="fr-FR" dirty="0" smtClean="0"/>
              <a:t>                                    </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2724150"/>
            <a:ext cx="41529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180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a:solidFill>
                  <a:srgbClr val="C00000"/>
                </a:solidFill>
              </a:rPr>
              <a:t/>
            </a:r>
            <a:br>
              <a:rPr lang="fr-FR" sz="2000" b="1" dirty="0">
                <a:solidFill>
                  <a:srgbClr val="C00000"/>
                </a:solidFill>
              </a:rPr>
            </a:br>
            <a:r>
              <a:rPr lang="fr-FR" sz="2000" b="1" dirty="0">
                <a:solidFill>
                  <a:srgbClr val="C00000"/>
                </a:solidFill>
              </a:rPr>
              <a:t>A</a:t>
            </a:r>
            <a:r>
              <a:rPr lang="fr-FR" sz="2000" b="1" dirty="0" smtClean="0">
                <a:solidFill>
                  <a:srgbClr val="C00000"/>
                </a:solidFill>
              </a:rPr>
              <a:t>xe </a:t>
            </a:r>
            <a:r>
              <a:rPr lang="fr-FR" sz="2000" b="1" dirty="0">
                <a:solidFill>
                  <a:srgbClr val="C00000"/>
                </a:solidFill>
              </a:rPr>
              <a:t>4, </a:t>
            </a:r>
            <a:r>
              <a:rPr lang="fr-FR" sz="2000" b="1" dirty="0" smtClean="0">
                <a:solidFill>
                  <a:srgbClr val="C00000"/>
                </a:solidFill>
              </a:rPr>
              <a:t>inter et </a:t>
            </a:r>
            <a:r>
              <a:rPr lang="fr-FR" sz="2000" b="1" dirty="0" err="1" smtClean="0">
                <a:solidFill>
                  <a:srgbClr val="C00000"/>
                </a:solidFill>
              </a:rPr>
              <a:t>trans</a:t>
            </a:r>
            <a:r>
              <a:rPr lang="fr-FR" sz="2000" b="1" dirty="0" smtClean="0">
                <a:solidFill>
                  <a:srgbClr val="C00000"/>
                </a:solidFill>
              </a:rPr>
              <a:t>-axiologique (systèmes </a:t>
            </a:r>
            <a:r>
              <a:rPr lang="fr-FR" sz="2000" b="1" dirty="0">
                <a:solidFill>
                  <a:srgbClr val="C00000"/>
                </a:solidFill>
              </a:rPr>
              <a:t>de valeurs</a:t>
            </a:r>
            <a:r>
              <a:rPr lang="fr-FR" sz="2000" b="1" dirty="0" smtClean="0">
                <a:solidFill>
                  <a:srgbClr val="C00000"/>
                </a:solidFill>
              </a:rPr>
              <a:t>) -Suite</a:t>
            </a:r>
            <a:r>
              <a:rPr lang="fr-FR" sz="2000" b="1" dirty="0">
                <a:solidFill>
                  <a:srgbClr val="C00000"/>
                </a:solidFill>
              </a:rPr>
              <a:t/>
            </a:r>
            <a:br>
              <a:rPr lang="fr-FR" sz="2000" b="1" dirty="0">
                <a:solidFill>
                  <a:srgbClr val="C00000"/>
                </a:solidFill>
              </a:rPr>
            </a:br>
            <a:r>
              <a:rPr lang="fr-FR" sz="2000" dirty="0" smtClean="0">
                <a:solidFill>
                  <a:srgbClr val="C00000"/>
                </a:solidFill>
              </a:rPr>
              <a:t>Schématisation </a:t>
            </a:r>
            <a:r>
              <a:rPr lang="fr-FR" sz="2000" dirty="0">
                <a:solidFill>
                  <a:srgbClr val="C00000"/>
                </a:solidFill>
              </a:rPr>
              <a:t>du système </a:t>
            </a:r>
            <a:r>
              <a:rPr lang="fr-FR" sz="2000" dirty="0" smtClean="0">
                <a:solidFill>
                  <a:srgbClr val="C00000"/>
                </a:solidFill>
              </a:rPr>
              <a:t>esthétique (quaternaire)</a:t>
            </a:r>
            <a:endParaRPr lang="fr-FR" sz="2000" dirty="0"/>
          </a:p>
        </p:txBody>
      </p:sp>
      <p:sp>
        <p:nvSpPr>
          <p:cNvPr id="3" name="Espace réservé du contenu 2"/>
          <p:cNvSpPr>
            <a:spLocks noGrp="1"/>
          </p:cNvSpPr>
          <p:nvPr>
            <p:ph idx="1"/>
          </p:nvPr>
        </p:nvSpPr>
        <p:spPr/>
        <p:txBody>
          <a:bodyPr/>
          <a:lstStyle/>
          <a:p>
            <a:endParaRPr lang="fr-FR" dirty="0" smtClean="0"/>
          </a:p>
          <a:p>
            <a:pPr marL="0" indent="0">
              <a:buNone/>
            </a:pPr>
            <a:r>
              <a:rPr lang="fr-FR" dirty="0"/>
              <a:t> </a:t>
            </a:r>
            <a:r>
              <a:rPr lang="fr-FR" dirty="0" smtClean="0"/>
              <a:t>                    </a:t>
            </a:r>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21" y="2348881"/>
            <a:ext cx="5595968" cy="1970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013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a:solidFill>
                  <a:srgbClr val="C00000"/>
                </a:solidFill>
              </a:rPr>
              <a:t>Axe 4, inter et </a:t>
            </a:r>
            <a:r>
              <a:rPr lang="fr-FR" sz="2000" b="1" dirty="0" err="1">
                <a:solidFill>
                  <a:srgbClr val="C00000"/>
                </a:solidFill>
              </a:rPr>
              <a:t>transaxiologique</a:t>
            </a:r>
            <a:r>
              <a:rPr lang="fr-FR" sz="2000" b="1" dirty="0">
                <a:solidFill>
                  <a:srgbClr val="C00000"/>
                </a:solidFill>
              </a:rPr>
              <a:t> </a:t>
            </a:r>
            <a:r>
              <a:rPr lang="fr-FR" sz="2000" b="1" dirty="0" smtClean="0">
                <a:solidFill>
                  <a:srgbClr val="C00000"/>
                </a:solidFill>
              </a:rPr>
              <a:t>(suite)</a:t>
            </a:r>
            <a:br>
              <a:rPr lang="fr-FR" sz="2000" b="1" dirty="0" smtClean="0">
                <a:solidFill>
                  <a:srgbClr val="C00000"/>
                </a:solidFill>
              </a:rPr>
            </a:br>
            <a:r>
              <a:rPr lang="fr-FR" sz="2000" dirty="0" smtClean="0">
                <a:solidFill>
                  <a:srgbClr val="C00000"/>
                </a:solidFill>
              </a:rPr>
              <a:t>Schématisation du système éthique</a:t>
            </a:r>
            <a:endParaRPr lang="fr-FR" sz="2000" dirty="0"/>
          </a:p>
        </p:txBody>
      </p:sp>
      <p:sp>
        <p:nvSpPr>
          <p:cNvPr id="3" name="Espace réservé du contenu 2"/>
          <p:cNvSpPr>
            <a:spLocks noGrp="1"/>
          </p:cNvSpPr>
          <p:nvPr>
            <p:ph idx="1"/>
          </p:nvPr>
        </p:nvSpPr>
        <p:spPr/>
        <p:txBody>
          <a:bodyPr>
            <a:normAutofit fontScale="92500" lnSpcReduction="10000"/>
          </a:bodyPr>
          <a:lstStyle/>
          <a:p>
            <a:pPr marL="0" indent="0">
              <a:buNone/>
            </a:pPr>
            <a:endParaRPr lang="fr-FR" sz="1600" b="1" dirty="0" smtClean="0"/>
          </a:p>
          <a:p>
            <a:pPr marL="0" indent="0">
              <a:buNone/>
            </a:pPr>
            <a:r>
              <a:rPr lang="fr-FR" sz="1600" b="1" dirty="0" smtClean="0"/>
              <a:t>                                                                        </a:t>
            </a:r>
            <a:r>
              <a:rPr lang="fr-FR" sz="1900" dirty="0" smtClean="0"/>
              <a:t>Quaternaire éthique</a:t>
            </a:r>
          </a:p>
          <a:p>
            <a:pPr marL="0" indent="0">
              <a:buNone/>
            </a:pPr>
            <a:r>
              <a:rPr lang="fr-FR" sz="1600" dirty="0" smtClean="0"/>
              <a:t>                                                     </a:t>
            </a:r>
            <a:endParaRPr lang="fr-FR" sz="1600" dirty="0"/>
          </a:p>
          <a:p>
            <a:pPr marL="0" indent="0">
              <a:buNone/>
            </a:pPr>
            <a:r>
              <a:rPr lang="fr-FR" sz="1600" dirty="0" smtClean="0"/>
              <a:t>                                </a:t>
            </a:r>
          </a:p>
          <a:p>
            <a:pPr marL="0" indent="0">
              <a:buNone/>
            </a:pPr>
            <a:r>
              <a:rPr lang="fr-FR" sz="1600" dirty="0" smtClean="0"/>
              <a:t>                                                          </a:t>
            </a:r>
            <a:r>
              <a:rPr lang="fr-FR" sz="1600" b="1" dirty="0" smtClean="0"/>
              <a:t>Quaternaire esthétique</a:t>
            </a:r>
          </a:p>
          <a:p>
            <a:pPr marL="0" indent="0">
              <a:buNone/>
            </a:pPr>
            <a:r>
              <a:rPr lang="fr-FR" sz="1600" b="1" dirty="0"/>
              <a:t> </a:t>
            </a:r>
            <a:r>
              <a:rPr lang="fr-FR" sz="1600" b="1" dirty="0" smtClean="0"/>
              <a:t>                                                                  </a:t>
            </a:r>
            <a:endParaRPr lang="fr-FR" sz="1600" b="1" dirty="0"/>
          </a:p>
          <a:p>
            <a:pPr marL="0" indent="0">
              <a:buNone/>
            </a:pPr>
            <a:r>
              <a:rPr lang="fr-FR" sz="1600" dirty="0" smtClean="0"/>
              <a:t>                                         </a:t>
            </a:r>
          </a:p>
          <a:p>
            <a:pPr marL="0" indent="0">
              <a:buNone/>
            </a:pPr>
            <a:endParaRPr lang="fr-FR" sz="1600" dirty="0" smtClean="0"/>
          </a:p>
          <a:p>
            <a:pPr marL="0" indent="0">
              <a:buNone/>
            </a:pPr>
            <a:endParaRPr lang="fr-FR" sz="1600" dirty="0" smtClean="0"/>
          </a:p>
          <a:p>
            <a:pPr marL="0" indent="0">
              <a:buNone/>
            </a:pPr>
            <a:r>
              <a:rPr lang="fr-FR" sz="1600" dirty="0"/>
              <a:t> </a:t>
            </a:r>
            <a:r>
              <a:rPr lang="fr-FR" sz="1600" dirty="0" smtClean="0"/>
              <a:t>                                           </a:t>
            </a:r>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r>
              <a:rPr lang="fr-FR" sz="1600" dirty="0"/>
              <a:t> </a:t>
            </a:r>
            <a:r>
              <a:rPr lang="fr-FR" sz="1600" dirty="0" smtClean="0"/>
              <a:t>                                              </a:t>
            </a:r>
          </a:p>
          <a:p>
            <a:pPr marL="0" indent="0">
              <a:buNone/>
            </a:pPr>
            <a:endParaRPr lang="fr-FR" sz="1600" dirty="0"/>
          </a:p>
          <a:p>
            <a:pPr marL="0" indent="0">
              <a:buNone/>
            </a:pPr>
            <a:r>
              <a:rPr lang="fr-FR" sz="1600" dirty="0" smtClean="0"/>
              <a:t>                                                      </a:t>
            </a:r>
            <a:endParaRPr lang="fr-FR" sz="1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38" y="2505075"/>
            <a:ext cx="51911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5122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a:solidFill>
                  <a:srgbClr val="C00000"/>
                </a:solidFill>
              </a:rPr>
              <a:t>Axe 4, inter et </a:t>
            </a:r>
            <a:r>
              <a:rPr lang="fr-FR" sz="2000" b="1" dirty="0" err="1">
                <a:solidFill>
                  <a:srgbClr val="C00000"/>
                </a:solidFill>
              </a:rPr>
              <a:t>transaxiologique</a:t>
            </a:r>
            <a:r>
              <a:rPr lang="fr-FR" sz="2000" b="1" dirty="0">
                <a:solidFill>
                  <a:srgbClr val="C00000"/>
                </a:solidFill>
              </a:rPr>
              <a:t> </a:t>
            </a:r>
            <a:r>
              <a:rPr lang="fr-FR" sz="2000" b="1" dirty="0" smtClean="0">
                <a:solidFill>
                  <a:srgbClr val="C00000"/>
                </a:solidFill>
              </a:rPr>
              <a:t>(suite)</a:t>
            </a:r>
            <a:br>
              <a:rPr lang="fr-FR" sz="2000" b="1" dirty="0" smtClean="0">
                <a:solidFill>
                  <a:srgbClr val="C00000"/>
                </a:solidFill>
              </a:rPr>
            </a:br>
            <a:r>
              <a:rPr lang="fr-FR" sz="2000" dirty="0" smtClean="0">
                <a:solidFill>
                  <a:srgbClr val="C00000"/>
                </a:solidFill>
              </a:rPr>
              <a:t>Schématisation </a:t>
            </a:r>
            <a:r>
              <a:rPr lang="fr-FR" sz="2000" dirty="0">
                <a:solidFill>
                  <a:srgbClr val="C00000"/>
                </a:solidFill>
              </a:rPr>
              <a:t>du système </a:t>
            </a:r>
            <a:r>
              <a:rPr lang="fr-FR" sz="2000" dirty="0" smtClean="0">
                <a:solidFill>
                  <a:srgbClr val="C00000"/>
                </a:solidFill>
              </a:rPr>
              <a:t>logique</a:t>
            </a:r>
            <a:endParaRPr lang="fr-FR" sz="2000" dirty="0"/>
          </a:p>
        </p:txBody>
      </p:sp>
      <p:sp>
        <p:nvSpPr>
          <p:cNvPr id="3" name="Espace réservé du contenu 2"/>
          <p:cNvSpPr>
            <a:spLocks noGrp="1"/>
          </p:cNvSpPr>
          <p:nvPr>
            <p:ph idx="1"/>
          </p:nvPr>
        </p:nvSpPr>
        <p:spPr/>
        <p:txBody>
          <a:bodyPr/>
          <a:lstStyle/>
          <a:p>
            <a:pPr marL="0" indent="0">
              <a:buNone/>
            </a:pPr>
            <a:r>
              <a:rPr lang="fr-FR" sz="2000" dirty="0" smtClean="0"/>
              <a:t>                                       Quaternaire logique</a:t>
            </a:r>
          </a:p>
          <a:p>
            <a:pPr marL="0" indent="0">
              <a:buNone/>
            </a:pPr>
            <a:endParaRPr lang="fr-FR" dirty="0"/>
          </a:p>
          <a:p>
            <a:pPr marL="0" indent="0">
              <a:buNone/>
            </a:pPr>
            <a:r>
              <a:rPr lang="fr-FR" dirty="0" smtClean="0"/>
              <a:t>          </a:t>
            </a:r>
          </a:p>
          <a:p>
            <a:pPr marL="0" indent="0">
              <a:buNone/>
            </a:pP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592" y="2420888"/>
            <a:ext cx="6163958" cy="169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723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C00000"/>
                </a:solidFill>
              </a:rPr>
              <a:t>Axe </a:t>
            </a:r>
            <a:r>
              <a:rPr lang="fr-FR" sz="2000" b="1" dirty="0">
                <a:solidFill>
                  <a:srgbClr val="C00000"/>
                </a:solidFill>
              </a:rPr>
              <a:t>4, </a:t>
            </a:r>
            <a:r>
              <a:rPr lang="fr-FR" sz="2000" b="1" dirty="0" smtClean="0">
                <a:solidFill>
                  <a:srgbClr val="C00000"/>
                </a:solidFill>
              </a:rPr>
              <a:t>inter et </a:t>
            </a:r>
            <a:r>
              <a:rPr lang="fr-FR" sz="2000" b="1" dirty="0" err="1" smtClean="0">
                <a:solidFill>
                  <a:srgbClr val="C00000"/>
                </a:solidFill>
              </a:rPr>
              <a:t>transaxiologique</a:t>
            </a:r>
            <a:r>
              <a:rPr lang="fr-FR" sz="2000" b="1" dirty="0" smtClean="0">
                <a:solidFill>
                  <a:srgbClr val="C00000"/>
                </a:solidFill>
              </a:rPr>
              <a:t> (fin)</a:t>
            </a:r>
            <a:r>
              <a:rPr lang="fr-FR" sz="2000" b="1" dirty="0">
                <a:solidFill>
                  <a:srgbClr val="C00000"/>
                </a:solidFill>
              </a:rPr>
              <a:t/>
            </a:r>
            <a:br>
              <a:rPr lang="fr-FR" sz="2000" b="1" dirty="0">
                <a:solidFill>
                  <a:srgbClr val="C00000"/>
                </a:solidFill>
              </a:rPr>
            </a:br>
            <a:r>
              <a:rPr lang="fr-FR" sz="2000" dirty="0" smtClean="0">
                <a:solidFill>
                  <a:srgbClr val="C00000"/>
                </a:solidFill>
              </a:rPr>
              <a:t>Schématisation </a:t>
            </a:r>
            <a:r>
              <a:rPr lang="fr-FR" sz="2000" dirty="0">
                <a:solidFill>
                  <a:srgbClr val="C00000"/>
                </a:solidFill>
              </a:rPr>
              <a:t>du système </a:t>
            </a:r>
            <a:r>
              <a:rPr lang="fr-FR" sz="2000" dirty="0" smtClean="0">
                <a:solidFill>
                  <a:srgbClr val="C00000"/>
                </a:solidFill>
              </a:rPr>
              <a:t>métaphysique</a:t>
            </a:r>
            <a:r>
              <a:rPr lang="fr-FR" sz="2000" dirty="0">
                <a:solidFill>
                  <a:srgbClr val="C00000"/>
                </a:solidFill>
              </a:rPr>
              <a:t> </a:t>
            </a:r>
            <a:r>
              <a:rPr lang="fr-FR" sz="2000" dirty="0" smtClean="0">
                <a:solidFill>
                  <a:srgbClr val="C00000"/>
                </a:solidFill>
              </a:rPr>
              <a:t>(quaternaire)</a:t>
            </a:r>
            <a:endParaRPr lang="fr-FR" sz="2000" dirty="0"/>
          </a:p>
        </p:txBody>
      </p:sp>
      <p:sp>
        <p:nvSpPr>
          <p:cNvPr id="3" name="Espace réservé du contenu 2"/>
          <p:cNvSpPr>
            <a:spLocks noGrp="1"/>
          </p:cNvSpPr>
          <p:nvPr>
            <p:ph idx="1"/>
          </p:nvPr>
        </p:nvSpPr>
        <p:spPr/>
        <p:txBody>
          <a:bodyPr/>
          <a:lstStyle/>
          <a:p>
            <a:pPr marL="0" indent="0">
              <a:buNone/>
            </a:pPr>
            <a:endParaRPr lang="fr-FR" dirty="0"/>
          </a:p>
          <a:p>
            <a:pPr marL="0" indent="0">
              <a:buNone/>
            </a:pPr>
            <a:r>
              <a:rPr lang="fr-FR" dirty="0" smtClean="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348880"/>
            <a:ext cx="6671444" cy="168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378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FF0000"/>
                </a:solidFill>
              </a:rPr>
              <a:t>Méthodologie et terminologie</a:t>
            </a:r>
            <a:endParaRPr lang="fr-FR" sz="2000" b="1" dirty="0">
              <a:solidFill>
                <a:srgbClr val="FF0000"/>
              </a:solidFill>
            </a:endParaRPr>
          </a:p>
        </p:txBody>
      </p:sp>
      <p:sp>
        <p:nvSpPr>
          <p:cNvPr id="3" name="Espace réservé du contenu 2"/>
          <p:cNvSpPr>
            <a:spLocks noGrp="1"/>
          </p:cNvSpPr>
          <p:nvPr>
            <p:ph idx="1"/>
          </p:nvPr>
        </p:nvSpPr>
        <p:spPr/>
        <p:txBody>
          <a:bodyPr>
            <a:normAutofit/>
          </a:bodyPr>
          <a:lstStyle/>
          <a:p>
            <a:pPr marL="0" indent="0">
              <a:buNone/>
            </a:pPr>
            <a:r>
              <a:rPr lang="fr-FR" sz="2000" dirty="0" smtClean="0"/>
              <a:t>       </a:t>
            </a:r>
          </a:p>
          <a:p>
            <a:pPr marL="0" indent="0">
              <a:buNone/>
            </a:pPr>
            <a:r>
              <a:rPr lang="fr-FR" sz="2000" dirty="0"/>
              <a:t> </a:t>
            </a:r>
            <a:r>
              <a:rPr lang="fr-FR" sz="2000" dirty="0" smtClean="0"/>
              <a:t>            L’objectif de cette technologie didactique, de ces schématisations, est de contribuer à </a:t>
            </a:r>
            <a:r>
              <a:rPr lang="fr-FR" sz="2000" b="1" dirty="0" smtClean="0"/>
              <a:t>clarifier une méthodologie et une terminologie en matière axiologique. </a:t>
            </a:r>
            <a:r>
              <a:rPr lang="fr-FR" sz="2000" dirty="0" smtClean="0"/>
              <a:t/>
            </a:r>
            <a:br>
              <a:rPr lang="fr-FR" sz="2000" dirty="0" smtClean="0"/>
            </a:br>
            <a:r>
              <a:rPr lang="fr-FR" sz="2000" dirty="0" smtClean="0"/>
              <a:t>             </a:t>
            </a:r>
            <a:r>
              <a:rPr lang="fr-FR" sz="2000" dirty="0" smtClean="0"/>
              <a:t>En complément</a:t>
            </a:r>
            <a:r>
              <a:rPr lang="fr-FR" sz="2000" dirty="0" smtClean="0"/>
              <a:t> </a:t>
            </a:r>
            <a:r>
              <a:rPr lang="fr-FR" sz="2000" dirty="0" smtClean="0"/>
              <a:t>d’une meilleure </a:t>
            </a:r>
            <a:r>
              <a:rPr lang="fr-FR" sz="2000" b="1" dirty="0" smtClean="0"/>
              <a:t>maîtrise lexicologique, </a:t>
            </a:r>
            <a:r>
              <a:rPr lang="fr-FR" sz="2000" dirty="0" smtClean="0"/>
              <a:t>à l’égard de lexiques spécialisés et techniques, il s’agit d’</a:t>
            </a:r>
            <a:r>
              <a:rPr lang="fr-FR" sz="2000" b="1" dirty="0" smtClean="0"/>
              <a:t>appréhender les éléments de logique formelle, voire mathématique</a:t>
            </a:r>
            <a:r>
              <a:rPr lang="fr-FR" sz="2000" dirty="0" smtClean="0"/>
              <a:t> qui sont sous-jacents.  A partir d’éléments simples d’algèbre (relations logiques symbolisées), de géométrie (configurations spatiales) et de numérologie</a:t>
            </a:r>
            <a:r>
              <a:rPr lang="fr-FR" sz="2000" dirty="0" smtClean="0"/>
              <a:t>.</a:t>
            </a:r>
            <a:br>
              <a:rPr lang="fr-FR" sz="2000" dirty="0" smtClean="0"/>
            </a:br>
            <a:r>
              <a:rPr lang="fr-FR" sz="2000" dirty="0" smtClean="0"/>
              <a:t>           </a:t>
            </a:r>
            <a:r>
              <a:rPr lang="fr-FR" sz="2000" dirty="0" smtClean="0"/>
              <a:t>A ces titres</a:t>
            </a:r>
            <a:r>
              <a:rPr lang="fr-FR" sz="2000" dirty="0" smtClean="0"/>
              <a:t>, au-delà d’</a:t>
            </a:r>
            <a:r>
              <a:rPr lang="fr-FR" sz="2000" dirty="0" smtClean="0"/>
              <a:t>ê</a:t>
            </a:r>
            <a:r>
              <a:rPr lang="fr-FR" sz="2000" dirty="0" smtClean="0"/>
              <a:t>tre un ouvrage de didactique disciplinaire, il s’agit d’un </a:t>
            </a:r>
            <a:r>
              <a:rPr lang="fr-FR" sz="2000" b="1" dirty="0" smtClean="0"/>
              <a:t>publication de didactique générale.</a:t>
            </a:r>
            <a:endParaRPr lang="fr-FR" sz="2000" b="1" dirty="0"/>
          </a:p>
        </p:txBody>
      </p:sp>
    </p:spTree>
    <p:extLst>
      <p:ext uri="{BB962C8B-B14F-4D97-AF65-F5344CB8AC3E}">
        <p14:creationId xmlns:p14="http://schemas.microsoft.com/office/powerpoint/2010/main" val="2948110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C00000"/>
                </a:solidFill>
              </a:rPr>
              <a:t>Proposition de créer des IREF/Instituts </a:t>
            </a:r>
            <a:r>
              <a:rPr lang="fr-FR" sz="2000" b="1" dirty="0">
                <a:solidFill>
                  <a:srgbClr val="C00000"/>
                </a:solidFill>
              </a:rPr>
              <a:t>de recherche sur l’enseignement du et en français</a:t>
            </a:r>
          </a:p>
        </p:txBody>
      </p:sp>
      <p:sp>
        <p:nvSpPr>
          <p:cNvPr id="3" name="Espace réservé du contenu 2"/>
          <p:cNvSpPr>
            <a:spLocks noGrp="1"/>
          </p:cNvSpPr>
          <p:nvPr>
            <p:ph idx="1"/>
          </p:nvPr>
        </p:nvSpPr>
        <p:spPr/>
        <p:txBody>
          <a:bodyPr>
            <a:normAutofit lnSpcReduction="10000"/>
          </a:bodyPr>
          <a:lstStyle/>
          <a:p>
            <a:pPr marL="0" indent="0" algn="just">
              <a:buNone/>
            </a:pPr>
            <a:r>
              <a:rPr lang="fr-FR" sz="1600" b="1" dirty="0"/>
              <a:t> </a:t>
            </a:r>
            <a:r>
              <a:rPr lang="fr-FR" sz="1600" b="1" dirty="0" smtClean="0"/>
              <a:t>        </a:t>
            </a:r>
            <a:r>
              <a:rPr lang="fr-FR" sz="1600" dirty="0" smtClean="0"/>
              <a:t>Les </a:t>
            </a:r>
            <a:r>
              <a:rPr lang="fr-FR" sz="1600" dirty="0"/>
              <a:t>IREM ont été constitués en mathématiques en 1969, dans l’objectif de moderniser l’enseignement de cette discipline, en particulier pour la formation d’ingénieurs dans le contexte de l’industrialisation propre aux Trente glorieuses.</a:t>
            </a:r>
            <a:r>
              <a:rPr lang="fr-FR" sz="1600" b="1" dirty="0"/>
              <a:t> </a:t>
            </a:r>
            <a:r>
              <a:rPr lang="fr-FR" sz="1600" b="1" dirty="0" smtClean="0"/>
              <a:t/>
            </a:r>
            <a:br>
              <a:rPr lang="fr-FR" sz="1600" b="1" dirty="0" smtClean="0"/>
            </a:br>
            <a:r>
              <a:rPr lang="fr-FR" sz="1600" dirty="0" smtClean="0"/>
              <a:t>        Il existe également des IRES, dédiés aux sciences.</a:t>
            </a:r>
          </a:p>
          <a:p>
            <a:pPr marL="0" indent="0" algn="just">
              <a:buNone/>
            </a:pPr>
            <a:endParaRPr lang="fr-FR" sz="1600" dirty="0"/>
          </a:p>
          <a:p>
            <a:pPr marL="0" indent="0" algn="just">
              <a:buNone/>
            </a:pPr>
            <a:r>
              <a:rPr lang="fr-FR" sz="1600" dirty="0"/>
              <a:t> </a:t>
            </a:r>
            <a:r>
              <a:rPr lang="fr-FR" sz="1600" dirty="0" smtClean="0"/>
              <a:t>        Sur </a:t>
            </a:r>
            <a:r>
              <a:rPr lang="fr-FR" sz="1600" dirty="0"/>
              <a:t>ce modèle institutionnel, </a:t>
            </a:r>
            <a:r>
              <a:rPr lang="fr-FR" sz="1600" dirty="0" smtClean="0"/>
              <a:t>pour </a:t>
            </a:r>
            <a:r>
              <a:rPr lang="fr-FR" sz="1600" b="1" dirty="0" smtClean="0"/>
              <a:t>remédier aux manques disciplinaires </a:t>
            </a:r>
            <a:r>
              <a:rPr lang="fr-FR" sz="1600" dirty="0" smtClean="0"/>
              <a:t>signalés en début de communication, dans </a:t>
            </a:r>
            <a:r>
              <a:rPr lang="fr-FR" sz="1600" dirty="0"/>
              <a:t>le </a:t>
            </a:r>
            <a:r>
              <a:rPr lang="fr-FR" sz="1600" b="1" dirty="0"/>
              <a:t>contexte de la mondialisation et de la médiatisation des échanges,</a:t>
            </a:r>
            <a:r>
              <a:rPr lang="fr-FR" sz="1600" dirty="0"/>
              <a:t> </a:t>
            </a:r>
            <a:r>
              <a:rPr lang="fr-FR" sz="1600" dirty="0" smtClean="0"/>
              <a:t>serait utile la </a:t>
            </a:r>
            <a:r>
              <a:rPr lang="fr-FR" sz="1600" dirty="0"/>
              <a:t>création d’IREF (Instituts de recherche sur l’enseignement du et en français).</a:t>
            </a:r>
            <a:r>
              <a:rPr lang="fr-FR" sz="1600" b="1" dirty="0"/>
              <a:t> </a:t>
            </a:r>
            <a:r>
              <a:rPr lang="fr-FR" sz="1600" b="1" dirty="0" smtClean="0"/>
              <a:t/>
            </a:r>
            <a:br>
              <a:rPr lang="fr-FR" sz="1600" b="1" dirty="0" smtClean="0"/>
            </a:br>
            <a:r>
              <a:rPr lang="fr-FR" sz="1600" b="1" dirty="0" smtClean="0"/>
              <a:t>         </a:t>
            </a:r>
            <a:r>
              <a:rPr lang="fr-FR" sz="1600" dirty="0" smtClean="0"/>
              <a:t>Il </a:t>
            </a:r>
            <a:r>
              <a:rPr lang="fr-FR" sz="1600" dirty="0"/>
              <a:t>s’agirait de structures pérennes et </a:t>
            </a:r>
            <a:r>
              <a:rPr lang="fr-FR" sz="1600" dirty="0" err="1" smtClean="0"/>
              <a:t>intercatégorielles</a:t>
            </a:r>
            <a:r>
              <a:rPr lang="fr-FR" sz="1600" dirty="0"/>
              <a:t> </a:t>
            </a:r>
            <a:r>
              <a:rPr lang="fr-FR" sz="1600" dirty="0" smtClean="0"/>
              <a:t>(non hiérarchiques), dans </a:t>
            </a:r>
            <a:r>
              <a:rPr lang="fr-FR" sz="1600" b="1" dirty="0"/>
              <a:t>l’objectif de mutualiser des savoirs et des cultures disciplinaires </a:t>
            </a:r>
            <a:r>
              <a:rPr lang="fr-FR" sz="1600" dirty="0"/>
              <a:t>dans une perspective de recherche-formation </a:t>
            </a:r>
            <a:r>
              <a:rPr lang="fr-FR" sz="1600" dirty="0" smtClean="0"/>
              <a:t>professionnelle.</a:t>
            </a:r>
          </a:p>
          <a:p>
            <a:pPr marL="0" indent="0" algn="just">
              <a:buNone/>
            </a:pPr>
            <a:r>
              <a:rPr lang="fr-FR" sz="1600" dirty="0"/>
              <a:t> </a:t>
            </a:r>
            <a:r>
              <a:rPr lang="fr-FR" sz="1600" dirty="0" smtClean="0"/>
              <a:t>       Un collectif de formateurs et d’enseignants-chercheurs s’est créé en 2025 sur cet objectif:</a:t>
            </a:r>
            <a:endParaRPr lang="fr-FR" sz="1600" u="sng" dirty="0" smtClean="0"/>
          </a:p>
          <a:p>
            <a:pPr marL="0" indent="0" algn="just">
              <a:buNone/>
            </a:pPr>
            <a:r>
              <a:rPr lang="fr-FR" sz="1600" u="sng" dirty="0" smtClean="0">
                <a:hlinkClick r:id="rId2"/>
              </a:rPr>
              <a:t>https</a:t>
            </a:r>
            <a:r>
              <a:rPr lang="fr-FR" sz="1600" u="sng" dirty="0">
                <a:hlinkClick r:id="rId2"/>
              </a:rPr>
              <a:t>://collectif-riposte-education.fr/pour-la-creation-dinstituts-de-recherche-sur-lenseignement-du-francais-et-en-francais-iref-intercategoriels-et-inclusifs/</a:t>
            </a:r>
            <a:endParaRPr lang="fr-FR" sz="1600" u="sng" dirty="0"/>
          </a:p>
          <a:p>
            <a:pPr marL="0" indent="0">
              <a:buNone/>
            </a:pPr>
            <a:r>
              <a:rPr lang="fr-FR" dirty="0"/>
              <a:t> </a:t>
            </a:r>
            <a:r>
              <a:rPr lang="fr-FR" dirty="0" smtClean="0"/>
              <a:t>     </a:t>
            </a:r>
            <a:r>
              <a:rPr lang="fr-FR" sz="1800" dirty="0" smtClean="0"/>
              <a:t>Il est possible de consulter et de cosigner cet appel, même pour les non </a:t>
            </a:r>
            <a:r>
              <a:rPr lang="fr-FR" sz="1800" dirty="0" err="1" smtClean="0"/>
              <a:t>francisants</a:t>
            </a:r>
            <a:r>
              <a:rPr lang="fr-FR" sz="1800" dirty="0"/>
              <a:t> </a:t>
            </a:r>
            <a:r>
              <a:rPr lang="fr-FR" sz="1800" dirty="0" smtClean="0"/>
              <a:t>(soutiens extérieurs). Merci d’avance de vos appuis. </a:t>
            </a:r>
            <a:br>
              <a:rPr lang="fr-FR" sz="1800" dirty="0" smtClean="0"/>
            </a:br>
            <a:r>
              <a:rPr lang="fr-FR" sz="1800" dirty="0" smtClean="0"/>
              <a:t>         </a:t>
            </a:r>
            <a:r>
              <a:rPr lang="fr-FR" sz="1800" dirty="0"/>
              <a:t> Contact : </a:t>
            </a:r>
            <a:r>
              <a:rPr lang="fr-FR" sz="1800" u="sng" dirty="0">
                <a:hlinkClick r:id="rId3"/>
              </a:rPr>
              <a:t>boudetm31@gmail.com</a:t>
            </a:r>
            <a:r>
              <a:rPr lang="fr-FR" sz="1800" dirty="0" smtClean="0"/>
              <a:t> </a:t>
            </a:r>
            <a:endParaRPr lang="fr-FR" sz="1800" dirty="0"/>
          </a:p>
        </p:txBody>
      </p:sp>
    </p:spTree>
    <p:extLst>
      <p:ext uri="{BB962C8B-B14F-4D97-AF65-F5344CB8AC3E}">
        <p14:creationId xmlns:p14="http://schemas.microsoft.com/office/powerpoint/2010/main" val="162591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a:solidFill>
                  <a:srgbClr val="C00000"/>
                </a:solidFill>
              </a:rPr>
              <a:t>Tome </a:t>
            </a:r>
            <a:r>
              <a:rPr lang="fr-FR" sz="2000" b="1" dirty="0" smtClean="0">
                <a:solidFill>
                  <a:srgbClr val="C00000"/>
                </a:solidFill>
              </a:rPr>
              <a:t>II pratique</a:t>
            </a:r>
            <a:endParaRPr lang="fr-FR" sz="2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700808"/>
            <a:ext cx="6480720" cy="45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48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err="1" smtClean="0">
                <a:solidFill>
                  <a:srgbClr val="C00000"/>
                </a:solidFill>
              </a:rPr>
              <a:t>Bio-bibliographie</a:t>
            </a:r>
            <a:endParaRPr lang="fr-FR" sz="2000" b="1" dirty="0">
              <a:solidFill>
                <a:srgbClr val="C00000"/>
              </a:solidFill>
            </a:endParaRPr>
          </a:p>
        </p:txBody>
      </p:sp>
      <p:sp>
        <p:nvSpPr>
          <p:cNvPr id="3" name="Espace réservé du contenu 2"/>
          <p:cNvSpPr>
            <a:spLocks noGrp="1"/>
          </p:cNvSpPr>
          <p:nvPr>
            <p:ph idx="1"/>
          </p:nvPr>
        </p:nvSpPr>
        <p:spPr/>
        <p:txBody>
          <a:bodyPr>
            <a:normAutofit fontScale="32500" lnSpcReduction="20000"/>
          </a:bodyPr>
          <a:lstStyle/>
          <a:p>
            <a:pPr marL="0" indent="0">
              <a:buNone/>
            </a:pPr>
            <a:r>
              <a:rPr lang="fr-FR" sz="4900" b="1" dirty="0" smtClean="0"/>
              <a:t>         Martine BOUDET </a:t>
            </a:r>
            <a:r>
              <a:rPr lang="fr-FR" sz="4900" dirty="0" smtClean="0"/>
              <a:t>est</a:t>
            </a:r>
            <a:r>
              <a:rPr lang="fr-FR" sz="4900" b="1" dirty="0" smtClean="0"/>
              <a:t> </a:t>
            </a:r>
            <a:r>
              <a:rPr lang="fr-FR" sz="4900" dirty="0" smtClean="0"/>
              <a:t>professeure </a:t>
            </a:r>
            <a:r>
              <a:rPr lang="fr-FR" sz="4900" dirty="0"/>
              <a:t>agrégée de Lettres modernes et docteure en littérature française (Toulouse). </a:t>
            </a:r>
            <a:r>
              <a:rPr lang="fr-FR" sz="4900" dirty="0" smtClean="0"/>
              <a:t>Ancienne professeure d’espagnol. </a:t>
            </a:r>
            <a:br>
              <a:rPr lang="fr-FR" sz="4900" dirty="0" smtClean="0"/>
            </a:br>
            <a:r>
              <a:rPr lang="fr-FR" sz="4900" dirty="0" smtClean="0"/>
              <a:t>                                 </a:t>
            </a:r>
            <a:r>
              <a:rPr lang="fr-FR" sz="4900" dirty="0"/>
              <a:t> </a:t>
            </a:r>
            <a:r>
              <a:rPr lang="fr-FR" sz="4900" dirty="0" smtClean="0"/>
              <a:t>       A </a:t>
            </a:r>
            <a:r>
              <a:rPr lang="fr-FR" sz="4900" dirty="0"/>
              <a:t>exercé en tant que formatrice </a:t>
            </a:r>
            <a:r>
              <a:rPr lang="fr-FR" sz="4900" dirty="0" smtClean="0"/>
              <a:t>d’enseignants dans </a:t>
            </a:r>
            <a:r>
              <a:rPr lang="fr-FR" sz="4900" dirty="0"/>
              <a:t>le cadre de la coopération francophone, au Maroc et au </a:t>
            </a:r>
            <a:r>
              <a:rPr lang="fr-FR" sz="4900" dirty="0" smtClean="0"/>
              <a:t>Bénin (de 1984 à 1994). </a:t>
            </a:r>
            <a:br>
              <a:rPr lang="fr-FR" sz="4900" dirty="0" smtClean="0"/>
            </a:br>
            <a:r>
              <a:rPr lang="fr-FR" sz="4900" dirty="0" smtClean="0"/>
              <a:t>                                         Comme </a:t>
            </a:r>
            <a:r>
              <a:rPr lang="fr-FR" sz="4900" dirty="0"/>
              <a:t>chercheure en didactique du français et en anthropologie culturelle,  </a:t>
            </a:r>
            <a:r>
              <a:rPr lang="fr-FR" sz="4900" dirty="0" smtClean="0"/>
              <a:t>a </a:t>
            </a:r>
            <a:r>
              <a:rPr lang="fr-FR" sz="4900" dirty="0"/>
              <a:t>dirigé des séminaires à l’EHESS Paris et à l’Université Paris-Diderot</a:t>
            </a:r>
            <a:r>
              <a:rPr lang="fr-FR" sz="4900" dirty="0" smtClean="0"/>
              <a:t>.</a:t>
            </a:r>
          </a:p>
          <a:p>
            <a:pPr marL="0" indent="0">
              <a:buNone/>
            </a:pPr>
            <a:r>
              <a:rPr lang="fr-FR" sz="4900" dirty="0"/>
              <a:t> </a:t>
            </a:r>
            <a:r>
              <a:rPr lang="fr-FR" sz="4900" dirty="0" smtClean="0"/>
              <a:t>                                        Membre du Conseil scientifique du LASRET (Laboratoire scientifique de recherches en études transdisciplinaires)</a:t>
            </a:r>
            <a:r>
              <a:rPr lang="fr-FR" sz="4900" dirty="0"/>
              <a:t/>
            </a:r>
            <a:br>
              <a:rPr lang="fr-FR" sz="4900" dirty="0"/>
            </a:br>
            <a:endParaRPr lang="fr-FR" sz="4900" dirty="0"/>
          </a:p>
          <a:p>
            <a:pPr marL="0" indent="0">
              <a:buNone/>
            </a:pPr>
            <a:r>
              <a:rPr lang="fr-FR" sz="4900" b="1" dirty="0" smtClean="0">
                <a:solidFill>
                  <a:srgbClr val="C00000"/>
                </a:solidFill>
              </a:rPr>
              <a:t>       Publications </a:t>
            </a:r>
            <a:r>
              <a:rPr lang="fr-FR" sz="4900" b="1" dirty="0">
                <a:solidFill>
                  <a:srgbClr val="C00000"/>
                </a:solidFill>
              </a:rPr>
              <a:t>antérieures </a:t>
            </a:r>
            <a:r>
              <a:rPr lang="fr-FR" sz="4900" b="1" dirty="0" smtClean="0">
                <a:solidFill>
                  <a:srgbClr val="C00000"/>
                </a:solidFill>
              </a:rPr>
              <a:t> (personnelles ou à titre de direction)</a:t>
            </a:r>
            <a:endParaRPr lang="fr-FR" sz="4900" b="1" dirty="0">
              <a:solidFill>
                <a:srgbClr val="C00000"/>
              </a:solidFill>
            </a:endParaRPr>
          </a:p>
          <a:p>
            <a:pPr marL="0" indent="0">
              <a:buNone/>
            </a:pPr>
            <a:r>
              <a:rPr lang="fr-FR" sz="4900" i="1" dirty="0" smtClean="0"/>
              <a:t>            L’emblématique </a:t>
            </a:r>
            <a:r>
              <a:rPr lang="fr-FR" sz="4900" i="1" dirty="0"/>
              <a:t>des régions de France</a:t>
            </a:r>
            <a:r>
              <a:rPr lang="fr-FR" sz="4900" dirty="0"/>
              <a:t>, Paris, Panthéon, 2023 -</a:t>
            </a:r>
            <a:r>
              <a:rPr lang="fr-FR" sz="4900" i="1" dirty="0"/>
              <a:t> </a:t>
            </a:r>
            <a:r>
              <a:rPr lang="fr-FR" sz="4900" dirty="0"/>
              <a:t>Avec le soutien de la faculté Sociétés &amp; Humanités, Université Paris Cité </a:t>
            </a:r>
            <a:r>
              <a:rPr lang="fr-FR" sz="4900" dirty="0" smtClean="0"/>
              <a:t/>
            </a:r>
            <a:br>
              <a:rPr lang="fr-FR" sz="4900" dirty="0" smtClean="0"/>
            </a:br>
            <a:r>
              <a:rPr lang="fr-FR" sz="4900" dirty="0"/>
              <a:t/>
            </a:r>
            <a:br>
              <a:rPr lang="fr-FR" sz="4900" dirty="0"/>
            </a:br>
            <a:r>
              <a:rPr lang="fr-FR" sz="4900" dirty="0" smtClean="0"/>
              <a:t>            </a:t>
            </a:r>
            <a:r>
              <a:rPr lang="fr-FR" sz="4900" i="1" dirty="0" smtClean="0"/>
              <a:t>SOS </a:t>
            </a:r>
            <a:r>
              <a:rPr lang="fr-FR" sz="4900" i="1" dirty="0"/>
              <a:t>Ecole Université –Pour un système éducatif démocratique-</a:t>
            </a:r>
            <a:r>
              <a:rPr lang="fr-FR" sz="4900" dirty="0"/>
              <a:t>, </a:t>
            </a:r>
            <a:r>
              <a:rPr lang="fr-FR" sz="4900" dirty="0" err="1"/>
              <a:t>dir</a:t>
            </a:r>
            <a:r>
              <a:rPr lang="fr-FR" sz="4900" dirty="0"/>
              <a:t>, Le Croquant, 2020 -Avec le soutien de l’Institut de recherche de la FSU </a:t>
            </a:r>
            <a:r>
              <a:rPr lang="fr-FR" sz="4900" dirty="0" smtClean="0"/>
              <a:t/>
            </a:r>
            <a:br>
              <a:rPr lang="fr-FR" sz="4900" dirty="0" smtClean="0"/>
            </a:br>
            <a:r>
              <a:rPr lang="fr-FR" sz="4900" dirty="0" smtClean="0"/>
              <a:t> </a:t>
            </a:r>
            <a:r>
              <a:rPr lang="fr-FR" sz="4900" dirty="0"/>
              <a:t/>
            </a:r>
            <a:br>
              <a:rPr lang="fr-FR" sz="4900" dirty="0"/>
            </a:br>
            <a:r>
              <a:rPr lang="fr-FR" sz="4900" dirty="0" smtClean="0"/>
              <a:t>             </a:t>
            </a:r>
            <a:r>
              <a:rPr lang="fr-FR" sz="4900" i="1" dirty="0" smtClean="0"/>
              <a:t>Les </a:t>
            </a:r>
            <a:r>
              <a:rPr lang="fr-FR" sz="4900" i="1" dirty="0"/>
              <a:t>langues-cultures moteurs de démocratie et de développement</a:t>
            </a:r>
            <a:r>
              <a:rPr lang="fr-FR" sz="4900" dirty="0"/>
              <a:t>, </a:t>
            </a:r>
            <a:r>
              <a:rPr lang="fr-FR" sz="4900" dirty="0" err="1"/>
              <a:t>dir</a:t>
            </a:r>
            <a:r>
              <a:rPr lang="fr-FR" sz="4900" dirty="0"/>
              <a:t>, Le Croquant, 2019</a:t>
            </a:r>
            <a:br>
              <a:rPr lang="fr-FR" sz="4900" dirty="0"/>
            </a:br>
            <a:r>
              <a:rPr lang="fr-FR" sz="4900" dirty="0"/>
              <a:t> Participation de la DGLFLF/ Délégation de la langue française et des langues de </a:t>
            </a:r>
            <a:r>
              <a:rPr lang="fr-FR" sz="4900" dirty="0" smtClean="0"/>
              <a:t>France</a:t>
            </a:r>
            <a:br>
              <a:rPr lang="fr-FR" sz="4900" dirty="0" smtClean="0"/>
            </a:br>
            <a:r>
              <a:rPr lang="fr-FR" sz="4900" dirty="0"/>
              <a:t/>
            </a:r>
            <a:br>
              <a:rPr lang="fr-FR" sz="4900" dirty="0"/>
            </a:br>
            <a:r>
              <a:rPr lang="fr-FR" sz="4900" dirty="0" smtClean="0"/>
              <a:t>              </a:t>
            </a:r>
            <a:r>
              <a:rPr lang="fr-FR" sz="4900" i="1" dirty="0" smtClean="0"/>
              <a:t>Le </a:t>
            </a:r>
            <a:r>
              <a:rPr lang="fr-FR" sz="4900" i="1" dirty="0"/>
              <a:t>système éducatif à l'heure de la société de la connaissance, </a:t>
            </a:r>
            <a:r>
              <a:rPr lang="fr-FR" sz="4900" dirty="0" err="1"/>
              <a:t>co-dir</a:t>
            </a:r>
            <a:r>
              <a:rPr lang="fr-FR" sz="4900" dirty="0"/>
              <a:t>, Toulouse, Presses Universitaires du Mirail, </a:t>
            </a:r>
            <a:r>
              <a:rPr lang="fr-FR" sz="4900" dirty="0" smtClean="0"/>
              <a:t>2014 </a:t>
            </a:r>
            <a:r>
              <a:rPr lang="fr-FR" sz="4900" dirty="0"/>
              <a:t>- Préface de Philippe </a:t>
            </a:r>
            <a:r>
              <a:rPr lang="fr-FR" sz="4900" dirty="0" err="1"/>
              <a:t>Meirieu</a:t>
            </a:r>
            <a:endParaRPr lang="fr-FR" sz="4900" dirty="0"/>
          </a:p>
          <a:p>
            <a:pPr marL="0" indent="0">
              <a:buNone/>
            </a:pPr>
            <a:r>
              <a:rPr lang="fr-FR" b="1" dirty="0"/>
              <a:t> </a:t>
            </a:r>
            <a:endParaRPr lang="fr-FR" dirty="0"/>
          </a:p>
          <a:p>
            <a:endParaRPr lang="fr-FR" dirty="0"/>
          </a:p>
        </p:txBody>
      </p:sp>
    </p:spTree>
    <p:extLst>
      <p:ext uri="{BB962C8B-B14F-4D97-AF65-F5344CB8AC3E}">
        <p14:creationId xmlns:p14="http://schemas.microsoft.com/office/powerpoint/2010/main" val="55925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78829"/>
            <a:ext cx="8229600" cy="1143000"/>
          </a:xfrm>
        </p:spPr>
        <p:txBody>
          <a:bodyPr>
            <a:normAutofit fontScale="90000"/>
          </a:bodyPr>
          <a:lstStyle/>
          <a:p>
            <a:r>
              <a:rPr lang="fr-FR" sz="2200" i="1" dirty="0" smtClean="0"/>
              <a:t/>
            </a:r>
            <a:br>
              <a:rPr lang="fr-FR" sz="2200" i="1" dirty="0" smtClean="0"/>
            </a:br>
            <a:r>
              <a:rPr lang="fr-FR" sz="2200" i="1" dirty="0"/>
              <a:t/>
            </a:r>
            <a:br>
              <a:rPr lang="fr-FR" sz="2200" i="1" dirty="0"/>
            </a:br>
            <a:r>
              <a:rPr lang="fr-FR" sz="2200" b="1" i="1" dirty="0" smtClean="0">
                <a:solidFill>
                  <a:srgbClr val="C00000"/>
                </a:solidFill>
              </a:rPr>
              <a:t>Les </a:t>
            </a:r>
            <a:r>
              <a:rPr lang="fr-FR" sz="2200" b="1" i="1" dirty="0">
                <a:solidFill>
                  <a:srgbClr val="C00000"/>
                </a:solidFill>
              </a:rPr>
              <a:t>langues-cultures moteurs de démocratie et de développement</a:t>
            </a:r>
            <a:r>
              <a:rPr lang="fr-FR" sz="2200" b="1" dirty="0">
                <a:solidFill>
                  <a:srgbClr val="C00000"/>
                </a:solidFill>
              </a:rPr>
              <a:t>, </a:t>
            </a:r>
            <a:r>
              <a:rPr lang="fr-FR" sz="2200" dirty="0" smtClean="0"/>
              <a:t>direction, </a:t>
            </a:r>
            <a:r>
              <a:rPr lang="fr-FR" sz="2200" dirty="0"/>
              <a:t>Le Croquant, 2019</a:t>
            </a:r>
            <a:br>
              <a:rPr lang="fr-FR" sz="2200" dirty="0"/>
            </a:br>
            <a:r>
              <a:rPr lang="fr-FR" sz="2200" dirty="0"/>
              <a:t> Participation de la DGLFLF/ Délégation de la langue française et des langues de France</a:t>
            </a:r>
            <a:r>
              <a:rPr lang="fr-FR" sz="2700" dirty="0"/>
              <a:t/>
            </a:r>
            <a:br>
              <a:rPr lang="fr-FR" sz="2700" dirty="0"/>
            </a:br>
            <a:endParaRPr lang="fr-FR" sz="27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3075912" y="1484784"/>
            <a:ext cx="55929" cy="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6775" y="378829"/>
            <a:ext cx="467536" cy="745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759174"/>
            <a:ext cx="3077677" cy="491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810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C00000"/>
                </a:solidFill>
              </a:rPr>
              <a:t> </a:t>
            </a:r>
            <a:r>
              <a:rPr lang="fr-FR" sz="2200" b="1" i="1" dirty="0">
                <a:solidFill>
                  <a:srgbClr val="C00000"/>
                </a:solidFill>
              </a:rPr>
              <a:t>Le système éducatif à l'heure de la société de la connaissance</a:t>
            </a:r>
            <a:r>
              <a:rPr lang="fr-FR" sz="2200" b="1" i="1" dirty="0"/>
              <a:t>, </a:t>
            </a:r>
            <a:r>
              <a:rPr lang="fr-FR" sz="2200" dirty="0" err="1" smtClean="0"/>
              <a:t>co-direction</a:t>
            </a:r>
            <a:r>
              <a:rPr lang="fr-FR" sz="2200" dirty="0" smtClean="0"/>
              <a:t>, </a:t>
            </a:r>
            <a:r>
              <a:rPr lang="fr-FR" sz="2200" dirty="0"/>
              <a:t>Toulouse, Presses Universitaires du Mirail, 2014 - Préface de Philippe </a:t>
            </a:r>
            <a:r>
              <a:rPr lang="fr-FR" sz="2200" dirty="0" err="1"/>
              <a:t>Meirieu</a:t>
            </a:r>
            <a:endParaRPr lang="fr-FR" sz="2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2163" y="1588466"/>
            <a:ext cx="7076960" cy="5080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46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solidFill>
                  <a:srgbClr val="C00000"/>
                </a:solidFill>
              </a:rPr>
              <a:t>Orientation épistémologique (état des lieux/passifs)</a:t>
            </a:r>
            <a:endParaRPr lang="fr-FR" sz="2000" b="1" dirty="0">
              <a:solidFill>
                <a:srgbClr val="C00000"/>
              </a:solidFill>
            </a:endParaRPr>
          </a:p>
        </p:txBody>
      </p:sp>
      <p:sp>
        <p:nvSpPr>
          <p:cNvPr id="3" name="Espace réservé du contenu 2"/>
          <p:cNvSpPr>
            <a:spLocks noGrp="1"/>
          </p:cNvSpPr>
          <p:nvPr>
            <p:ph idx="1"/>
          </p:nvPr>
        </p:nvSpPr>
        <p:spPr/>
        <p:txBody>
          <a:bodyPr>
            <a:normAutofit fontScale="85000" lnSpcReduction="10000"/>
          </a:bodyPr>
          <a:lstStyle/>
          <a:p>
            <a:pPr marL="0" indent="0" algn="just">
              <a:buNone/>
            </a:pPr>
            <a:r>
              <a:rPr lang="fr-FR" sz="1600" dirty="0"/>
              <a:t> </a:t>
            </a:r>
            <a:r>
              <a:rPr lang="fr-FR" sz="1600" dirty="0" smtClean="0"/>
              <a:t>      </a:t>
            </a:r>
            <a:r>
              <a:rPr lang="fr-FR" sz="1800" dirty="0" smtClean="0"/>
              <a:t>Sous </a:t>
            </a:r>
            <a:r>
              <a:rPr lang="fr-FR" sz="1800" dirty="0"/>
              <a:t>l’influx de </a:t>
            </a:r>
            <a:r>
              <a:rPr lang="fr-FR" sz="1800" b="1" dirty="0"/>
              <a:t>l’économie dite de la connaissance</a:t>
            </a:r>
            <a:r>
              <a:rPr lang="fr-FR" sz="1800" dirty="0"/>
              <a:t> </a:t>
            </a:r>
            <a:r>
              <a:rPr lang="fr-FR" sz="1800" dirty="0" smtClean="0"/>
              <a:t>(Yann </a:t>
            </a:r>
            <a:r>
              <a:rPr lang="fr-FR" sz="1800" dirty="0" err="1"/>
              <a:t>Moulier</a:t>
            </a:r>
            <a:r>
              <a:rPr lang="fr-FR" sz="1800" dirty="0"/>
              <a:t> </a:t>
            </a:r>
            <a:r>
              <a:rPr lang="fr-FR" sz="1800" dirty="0" err="1"/>
              <a:t>Boutang</a:t>
            </a:r>
            <a:r>
              <a:rPr lang="fr-FR" sz="1800" dirty="0"/>
              <a:t>, </a:t>
            </a:r>
            <a:r>
              <a:rPr lang="fr-FR" sz="1800" dirty="0" smtClean="0"/>
              <a:t>L</a:t>
            </a:r>
            <a:r>
              <a:rPr lang="fr-FR" sz="1800" i="1" dirty="0" smtClean="0"/>
              <a:t>e </a:t>
            </a:r>
            <a:r>
              <a:rPr lang="fr-FR" sz="1800" i="1" dirty="0"/>
              <a:t>capitalisme cognitif la nouvelle grande </a:t>
            </a:r>
            <a:r>
              <a:rPr lang="fr-FR" sz="1800" i="1" dirty="0" smtClean="0"/>
              <a:t>transformation</a:t>
            </a:r>
            <a:r>
              <a:rPr lang="fr-FR" sz="1800" dirty="0" smtClean="0"/>
              <a:t>, </a:t>
            </a:r>
            <a:r>
              <a:rPr lang="fr-FR" sz="1800" cap="all" dirty="0" smtClean="0"/>
              <a:t>2015</a:t>
            </a:r>
            <a:r>
              <a:rPr lang="fr-FR" sz="1800" cap="all" dirty="0"/>
              <a:t>)</a:t>
            </a:r>
            <a:r>
              <a:rPr lang="fr-FR" sz="1800" dirty="0"/>
              <a:t>, </a:t>
            </a:r>
            <a:r>
              <a:rPr lang="fr-FR" sz="1800" b="1" dirty="0" smtClean="0"/>
              <a:t>déséquilibre croissant des relations </a:t>
            </a:r>
            <a:r>
              <a:rPr lang="fr-FR" sz="1800" b="1" dirty="0"/>
              <a:t>entre champs disciplinaires, </a:t>
            </a:r>
            <a:r>
              <a:rPr lang="fr-FR" sz="1800" dirty="0"/>
              <a:t>en l’occurrence entre sciences de la nature et humaines, entre technologies et </a:t>
            </a:r>
            <a:r>
              <a:rPr lang="fr-FR" sz="1800" dirty="0" smtClean="0"/>
              <a:t>humanités. Cela </a:t>
            </a:r>
            <a:r>
              <a:rPr lang="fr-FR" sz="1800" dirty="0"/>
              <a:t>au nom de la rentabilisation et de la compétitivité des savoirs, cultures et </a:t>
            </a:r>
            <a:r>
              <a:rPr lang="fr-FR" sz="1800" dirty="0" smtClean="0"/>
              <a:t>disciplines (en tant que biens immatériels). </a:t>
            </a:r>
          </a:p>
          <a:p>
            <a:pPr marL="0" indent="0">
              <a:buNone/>
            </a:pPr>
            <a:r>
              <a:rPr lang="fr-FR" sz="1800" dirty="0" smtClean="0"/>
              <a:t>         Marc </a:t>
            </a:r>
            <a:r>
              <a:rPr lang="fr-FR" sz="1800" dirty="0" err="1"/>
              <a:t>Conesa</a:t>
            </a:r>
            <a:r>
              <a:rPr lang="fr-FR" sz="1800" dirty="0"/>
              <a:t> </a:t>
            </a:r>
            <a:r>
              <a:rPr lang="fr-FR" sz="1800" dirty="0" smtClean="0"/>
              <a:t>, </a:t>
            </a:r>
            <a:r>
              <a:rPr lang="fr-FR" sz="1800" dirty="0"/>
              <a:t>Pierre-Yves </a:t>
            </a:r>
            <a:r>
              <a:rPr lang="fr-FR" sz="1800" dirty="0" smtClean="0"/>
              <a:t>Lacour, </a:t>
            </a:r>
            <a:r>
              <a:rPr lang="fr-FR" sz="1800" dirty="0"/>
              <a:t>Frédéric </a:t>
            </a:r>
            <a:r>
              <a:rPr lang="fr-FR" sz="1800" dirty="0" smtClean="0"/>
              <a:t>Rousseau (</a:t>
            </a:r>
            <a:r>
              <a:rPr lang="fr-FR" sz="1800" dirty="0" err="1" smtClean="0"/>
              <a:t>dir</a:t>
            </a:r>
            <a:r>
              <a:rPr lang="fr-FR" sz="1800" dirty="0" smtClean="0"/>
              <a:t>.) , </a:t>
            </a:r>
            <a:r>
              <a:rPr lang="fr-FR" sz="1800" i="1" dirty="0" smtClean="0"/>
              <a:t>Faut-il </a:t>
            </a:r>
            <a:r>
              <a:rPr lang="fr-FR" sz="1800" i="1" dirty="0"/>
              <a:t>brûler les humanités et les sciences humaines et sociales ? </a:t>
            </a:r>
            <a:r>
              <a:rPr lang="fr-FR" sz="1800" dirty="0" smtClean="0"/>
              <a:t>Michel </a:t>
            </a:r>
            <a:r>
              <a:rPr lang="fr-FR" sz="1800" dirty="0" err="1" smtClean="0"/>
              <a:t>Houdiard</a:t>
            </a:r>
            <a:r>
              <a:rPr lang="fr-FR" sz="1800" dirty="0" smtClean="0"/>
              <a:t>, 2013</a:t>
            </a:r>
          </a:p>
          <a:p>
            <a:pPr algn="just"/>
            <a:endParaRPr lang="fr-FR" sz="1800" dirty="0"/>
          </a:p>
          <a:p>
            <a:pPr marL="0" indent="0" algn="just">
              <a:buNone/>
            </a:pPr>
            <a:r>
              <a:rPr lang="fr-FR" sz="1800" dirty="0"/>
              <a:t>  </a:t>
            </a:r>
            <a:r>
              <a:rPr lang="fr-FR" sz="1800" dirty="0" smtClean="0"/>
              <a:t>      Clivage renforcé </a:t>
            </a:r>
            <a:r>
              <a:rPr lang="fr-FR" sz="1800" b="1" dirty="0"/>
              <a:t>au niveau du genre,</a:t>
            </a:r>
            <a:r>
              <a:rPr lang="fr-FR" sz="1800" dirty="0"/>
              <a:t> les sciences exactes et techniques correspondantes étant majoritairement de culture masculine et les LLA SHS </a:t>
            </a:r>
            <a:r>
              <a:rPr lang="fr-FR" sz="1800" dirty="0" smtClean="0"/>
              <a:t>étant de </a:t>
            </a:r>
            <a:r>
              <a:rPr lang="fr-FR" sz="1800" dirty="0"/>
              <a:t>culture </a:t>
            </a:r>
            <a:r>
              <a:rPr lang="fr-FR" sz="1800" dirty="0" smtClean="0"/>
              <a:t>plutôt féminine</a:t>
            </a:r>
            <a:r>
              <a:rPr lang="fr-FR" sz="1800" dirty="0"/>
              <a:t>.  </a:t>
            </a:r>
            <a:endParaRPr lang="fr-FR" sz="1800" dirty="0" smtClean="0"/>
          </a:p>
          <a:p>
            <a:pPr marL="0" indent="0" algn="just">
              <a:buNone/>
            </a:pPr>
            <a:endParaRPr lang="fr-FR" sz="1800" dirty="0" smtClean="0"/>
          </a:p>
          <a:p>
            <a:pPr marL="0" indent="0" algn="just">
              <a:buNone/>
            </a:pPr>
            <a:r>
              <a:rPr lang="fr-FR" sz="1800" dirty="0" smtClean="0"/>
              <a:t>         Concernant l</a:t>
            </a:r>
            <a:r>
              <a:rPr lang="fr-FR" sz="1800" b="1" dirty="0" smtClean="0"/>
              <a:t>es programmes en français langue maternelle (FLM), </a:t>
            </a:r>
            <a:r>
              <a:rPr lang="fr-FR" sz="1800" dirty="0" smtClean="0"/>
              <a:t>un double </a:t>
            </a:r>
            <a:r>
              <a:rPr lang="fr-FR" sz="1800" dirty="0"/>
              <a:t>passif, </a:t>
            </a:r>
            <a:r>
              <a:rPr lang="fr-FR" sz="1800" dirty="0" smtClean="0"/>
              <a:t>lié à la paupérisation disciplinaire, respectivement pour les </a:t>
            </a:r>
            <a:r>
              <a:rPr lang="fr-FR" sz="1800" dirty="0"/>
              <a:t>enseignements de la langue en situation et de la culture </a:t>
            </a:r>
            <a:r>
              <a:rPr lang="fr-FR" sz="1800" dirty="0" smtClean="0"/>
              <a:t>:</a:t>
            </a:r>
            <a:r>
              <a:rPr lang="fr-FR" sz="1800" dirty="0"/>
              <a:t/>
            </a:r>
            <a:br>
              <a:rPr lang="fr-FR" sz="1800" dirty="0"/>
            </a:br>
            <a:r>
              <a:rPr lang="fr-FR" sz="1800" dirty="0"/>
              <a:t>            - mise sous le boisseau de </a:t>
            </a:r>
            <a:r>
              <a:rPr lang="fr-FR" sz="1800" b="1" dirty="0"/>
              <a:t>l’analyse du discours</a:t>
            </a:r>
            <a:r>
              <a:rPr lang="fr-FR" sz="1800" dirty="0"/>
              <a:t> comme produit de la </a:t>
            </a:r>
            <a:r>
              <a:rPr lang="fr-FR" sz="1800" dirty="0" err="1"/>
              <a:t>didactisation</a:t>
            </a:r>
            <a:r>
              <a:rPr lang="fr-FR" sz="1800" dirty="0"/>
              <a:t> d’éléments de la linguistique de la communication et de la </a:t>
            </a:r>
            <a:r>
              <a:rPr lang="fr-FR" sz="1800" dirty="0" smtClean="0"/>
              <a:t>sémiotique (cf. les publications de la revue </a:t>
            </a:r>
            <a:r>
              <a:rPr lang="fr-FR" sz="1800" i="1" dirty="0" smtClean="0"/>
              <a:t>Pratiques</a:t>
            </a:r>
            <a:r>
              <a:rPr lang="fr-FR" sz="1800" dirty="0" smtClean="0"/>
              <a:t>, université de Metz)</a:t>
            </a:r>
            <a:r>
              <a:rPr lang="fr-FR" sz="1800" dirty="0"/>
              <a:t/>
            </a:r>
            <a:br>
              <a:rPr lang="fr-FR" sz="1800" dirty="0"/>
            </a:br>
            <a:r>
              <a:rPr lang="fr-FR" sz="1800" dirty="0"/>
              <a:t>            - marginalisation concomitante des </a:t>
            </a:r>
            <a:r>
              <a:rPr lang="fr-FR" sz="1800" b="1" dirty="0"/>
              <a:t>littératures périphériques</a:t>
            </a:r>
            <a:r>
              <a:rPr lang="fr-FR" sz="1800" dirty="0"/>
              <a:t>, francophone et du monde en </a:t>
            </a:r>
            <a:r>
              <a:rPr lang="fr-FR" sz="1800" dirty="0" smtClean="0"/>
              <a:t>français  </a:t>
            </a:r>
            <a:r>
              <a:rPr lang="fr-FR" sz="1900" dirty="0"/>
              <a:t>(réforme de 2001 en lycée à l’initiative d’Alain Viala et d’Alain </a:t>
            </a:r>
            <a:r>
              <a:rPr lang="fr-FR" sz="1900" dirty="0" err="1"/>
              <a:t>Boissinot</a:t>
            </a:r>
            <a:r>
              <a:rPr lang="fr-FR" sz="1900" dirty="0"/>
              <a:t> pas mise en œuvre)</a:t>
            </a:r>
            <a:r>
              <a:rPr lang="fr-FR" sz="1900" dirty="0" smtClean="0"/>
              <a:t>. </a:t>
            </a:r>
            <a:r>
              <a:rPr lang="fr-FR" sz="1800" dirty="0"/>
              <a:t>Celles-ci étant largement ignorées de nos institutions et de fait </a:t>
            </a:r>
            <a:r>
              <a:rPr lang="fr-FR" sz="1800" dirty="0" smtClean="0"/>
              <a:t>des publics.  </a:t>
            </a:r>
            <a:endParaRPr lang="fr-FR" sz="1800" dirty="0"/>
          </a:p>
          <a:p>
            <a:endParaRPr lang="fr-FR" dirty="0"/>
          </a:p>
        </p:txBody>
      </p:sp>
    </p:spTree>
    <p:extLst>
      <p:ext uri="{BB962C8B-B14F-4D97-AF65-F5344CB8AC3E}">
        <p14:creationId xmlns:p14="http://schemas.microsoft.com/office/powerpoint/2010/main" val="150644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a:solidFill>
                  <a:srgbClr val="C00000"/>
                </a:solidFill>
              </a:rPr>
              <a:t>Crise de l’enseignement du français </a:t>
            </a:r>
            <a:r>
              <a:rPr lang="fr-FR" sz="1800" b="1" dirty="0" smtClean="0">
                <a:solidFill>
                  <a:srgbClr val="C00000"/>
                </a:solidFill>
              </a:rPr>
              <a:t>langue maternelle / FLM (éléments </a:t>
            </a:r>
            <a:r>
              <a:rPr lang="fr-FR" sz="1800" b="1" dirty="0">
                <a:solidFill>
                  <a:srgbClr val="C00000"/>
                </a:solidFill>
              </a:rPr>
              <a:t>symptomatiques)</a:t>
            </a:r>
            <a:endParaRPr lang="fr-FR" sz="1800" dirty="0"/>
          </a:p>
        </p:txBody>
      </p:sp>
      <p:sp>
        <p:nvSpPr>
          <p:cNvPr id="3" name="Espace réservé du contenu 2"/>
          <p:cNvSpPr>
            <a:spLocks noGrp="1"/>
          </p:cNvSpPr>
          <p:nvPr>
            <p:ph idx="1"/>
          </p:nvPr>
        </p:nvSpPr>
        <p:spPr/>
        <p:txBody>
          <a:bodyPr>
            <a:normAutofit/>
          </a:bodyPr>
          <a:lstStyle/>
          <a:p>
            <a:pPr marL="0" indent="0" algn="just">
              <a:buNone/>
            </a:pPr>
            <a:endParaRPr lang="fr-FR" sz="1900" dirty="0"/>
          </a:p>
          <a:p>
            <a:pPr marL="0" indent="0" algn="just">
              <a:buNone/>
            </a:pPr>
            <a:r>
              <a:rPr lang="fr-FR" sz="1800" dirty="0" smtClean="0"/>
              <a:t>Trois </a:t>
            </a:r>
            <a:r>
              <a:rPr lang="fr-FR" sz="1800" dirty="0"/>
              <a:t>faits </a:t>
            </a:r>
            <a:r>
              <a:rPr lang="fr-FR" sz="1800" dirty="0" smtClean="0"/>
              <a:t>symptomatiques</a:t>
            </a:r>
            <a:r>
              <a:rPr lang="fr-FR" sz="1800" dirty="0"/>
              <a:t>, à l’échelle de l’évaluation pour le Bac général </a:t>
            </a:r>
            <a:r>
              <a:rPr lang="fr-FR" sz="1800" dirty="0" smtClean="0"/>
              <a:t>(censé pourtant être </a:t>
            </a:r>
            <a:r>
              <a:rPr lang="fr-FR" sz="1800" dirty="0"/>
              <a:t>plus exigeant que le bac technologique</a:t>
            </a:r>
            <a:r>
              <a:rPr lang="fr-FR" sz="1800" dirty="0" smtClean="0"/>
              <a:t>), ce dont témoigne une </a:t>
            </a:r>
            <a:r>
              <a:rPr lang="fr-FR" sz="1800" smtClean="0"/>
              <a:t>enquête récente </a:t>
            </a:r>
            <a:r>
              <a:rPr lang="fr-FR" sz="1800" dirty="0" smtClean="0"/>
              <a:t>du SNES (groupe Lettres):</a:t>
            </a:r>
            <a:r>
              <a:rPr lang="fr-FR" sz="1800" dirty="0"/>
              <a:t/>
            </a:r>
            <a:br>
              <a:rPr lang="fr-FR" sz="1800" dirty="0"/>
            </a:br>
            <a:endParaRPr lang="fr-FR" sz="1800" dirty="0"/>
          </a:p>
          <a:p>
            <a:pPr marL="0" indent="0" algn="just">
              <a:buNone/>
            </a:pPr>
            <a:r>
              <a:rPr lang="fr-FR" sz="1800" dirty="0"/>
              <a:t>      - retour à la </a:t>
            </a:r>
            <a:r>
              <a:rPr lang="fr-FR" sz="1800" b="1" dirty="0"/>
              <a:t>lecture linéaire </a:t>
            </a:r>
            <a:r>
              <a:rPr lang="fr-FR" sz="1800" dirty="0"/>
              <a:t>des textes de référence, gommant une analyse plus structurale et globalisante (cf. les </a:t>
            </a:r>
            <a:r>
              <a:rPr lang="fr-FR" sz="1800" dirty="0" smtClean="0"/>
              <a:t>acquis </a:t>
            </a:r>
            <a:r>
              <a:rPr lang="fr-FR" sz="1800" dirty="0"/>
              <a:t>des lectures dites méthodique et analytique)</a:t>
            </a:r>
          </a:p>
          <a:p>
            <a:pPr marL="0" indent="0" algn="just">
              <a:buNone/>
            </a:pPr>
            <a:endParaRPr lang="fr-FR" sz="1800" dirty="0"/>
          </a:p>
          <a:p>
            <a:pPr marL="0" indent="0" algn="just">
              <a:buNone/>
            </a:pPr>
            <a:r>
              <a:rPr lang="fr-FR" sz="1800" dirty="0"/>
              <a:t>       -évaluation de notions de </a:t>
            </a:r>
            <a:r>
              <a:rPr lang="fr-FR" sz="1800" b="1" dirty="0"/>
              <a:t>grammaire de phrase</a:t>
            </a:r>
            <a:r>
              <a:rPr lang="fr-FR" sz="1800" dirty="0"/>
              <a:t>, qui était l’apanage de l’enseignement en collège. En l’absence de référence à la grammaire de discours, comme cadre d’exercice globalisant et contextualisé, dans une perspective communicationnelle</a:t>
            </a:r>
          </a:p>
          <a:p>
            <a:pPr marL="0" indent="0" algn="just">
              <a:buNone/>
            </a:pPr>
            <a:r>
              <a:rPr lang="fr-FR" sz="1800" dirty="0"/>
              <a:t/>
            </a:r>
            <a:br>
              <a:rPr lang="fr-FR" sz="1800" dirty="0"/>
            </a:br>
            <a:r>
              <a:rPr lang="fr-FR" sz="1800" dirty="0"/>
              <a:t>       -promotion légitime de la </a:t>
            </a:r>
            <a:r>
              <a:rPr lang="fr-FR" sz="1800" b="1" dirty="0"/>
              <a:t>lecture et à l’écriture subjectives</a:t>
            </a:r>
            <a:r>
              <a:rPr lang="fr-FR" sz="1800" dirty="0"/>
              <a:t>, mais dont la dérive </a:t>
            </a:r>
            <a:r>
              <a:rPr lang="fr-FR" sz="1800" dirty="0" smtClean="0"/>
              <a:t>peut être la </a:t>
            </a:r>
            <a:r>
              <a:rPr lang="fr-FR" sz="1800" dirty="0"/>
              <a:t>tendance à l’empirisme .</a:t>
            </a:r>
          </a:p>
          <a:p>
            <a:endParaRPr lang="fr-FR" dirty="0"/>
          </a:p>
        </p:txBody>
      </p:sp>
    </p:spTree>
    <p:extLst>
      <p:ext uri="{BB962C8B-B14F-4D97-AF65-F5344CB8AC3E}">
        <p14:creationId xmlns:p14="http://schemas.microsoft.com/office/powerpoint/2010/main" val="6723119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1859</TotalTime>
  <Words>1028</Words>
  <Application>Microsoft Office PowerPoint</Application>
  <PresentationFormat>Affichage à l'écran (4:3)</PresentationFormat>
  <Paragraphs>194</Paragraphs>
  <Slides>37</Slides>
  <Notes>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    Martine BOUDET, Essai de méthodologie de lecture-écriture,  Pointe-à-Pitre, Presses universitaires des Antilles (deux tomes), 2025 boudetm31@gmail.com    </vt:lpstr>
      <vt:lpstr>Remerciements</vt:lpstr>
      <vt:lpstr>Tome I théorique</vt:lpstr>
      <vt:lpstr>Tome II pratique</vt:lpstr>
      <vt:lpstr>Bio-bibliographie</vt:lpstr>
      <vt:lpstr>  Les langues-cultures moteurs de démocratie et de développement, direction, Le Croquant, 2019  Participation de la DGLFLF/ Délégation de la langue française et des langues de France </vt:lpstr>
      <vt:lpstr> Le système éducatif à l'heure de la société de la connaissance, co-direction, Toulouse, Presses Universitaires du Mirail, 2014 - Préface de Philippe Meirieu</vt:lpstr>
      <vt:lpstr>Orientation épistémologique (état des lieux/passifs)</vt:lpstr>
      <vt:lpstr>Crise de l’enseignement du français langue maternelle / FLM (éléments symptomatiques)</vt:lpstr>
      <vt:lpstr>Bibliographie de « crise » (critique littéraire)</vt:lpstr>
      <vt:lpstr>Orientation épistémologique (perspectives)</vt:lpstr>
      <vt:lpstr>La didactique du français (définitions)</vt:lpstr>
      <vt:lpstr>Deux tomes, théorique et pratique</vt:lpstr>
      <vt:lpstr>Caractère inter et transculturel de cette publication</vt:lpstr>
      <vt:lpstr>Caractère inter et transréférentiel</vt:lpstr>
      <vt:lpstr>Caractère inter et trans-axiologique (les systèmes de valeurs)</vt:lpstr>
      <vt:lpstr>Synthèse des quatre axes didactiques</vt:lpstr>
      <vt:lpstr> Résultats attendus </vt:lpstr>
      <vt:lpstr>Bibliographie généraliste de référence (non exhaustive)</vt:lpstr>
      <vt:lpstr>Schématisation de l’axe 1 (inter et transdisciplinaire)</vt:lpstr>
      <vt:lpstr>Schéma/système général de la communication (Roman Jakobson)</vt:lpstr>
      <vt:lpstr>Schéma/système de la communication romanesque</vt:lpstr>
      <vt:lpstr>Schéma/système dialogal-conversationnel</vt:lpstr>
      <vt:lpstr>Triangle énonciatif : cas de la conversation</vt:lpstr>
      <vt:lpstr>Schéma/système de la communication argumentative</vt:lpstr>
      <vt:lpstr>Schéma/système de la communication complété (Catherine Kerbrat-Orecchioni)  Au moyen d’éléments de culture et de référentialité psychosociales et idéologiques (cf. axes 2 et 3) </vt:lpstr>
      <vt:lpstr>Schéma/système conclusif des typologies de discours et de textes Classification à partir des critères communicationnels</vt:lpstr>
      <vt:lpstr>Axe 2, inter et transculturel Dynamiques: acculturation-déculturation-inculturation-interculturation</vt:lpstr>
      <vt:lpstr>Axe 3, multi et inter-référentiel – Cas des types de cultures catégorielles: écoculture, ethnoculture, socioculture, sexoculture, psychoculture</vt:lpstr>
      <vt:lpstr>Axe 3, multi et inter-référentiel (suite) –Cas des genres littéraires Trois degrés de référence: narrativité-argumentativité-symbolique</vt:lpstr>
      <vt:lpstr>Axe 4 axiologique: les systèmes de valeurs Outil opératoire: le carré sémiotique d’Algirdas Greimas (linguiste lituanien/russe)  Dédoublement de l’axe sémantique (binaire) Schéma général ci-dessous</vt:lpstr>
      <vt:lpstr> Axe 4, inter et trans-axiologique (systèmes de valeurs) -Suite Schématisation du système esthétique (quaternaire)</vt:lpstr>
      <vt:lpstr>Axe 4, inter et transaxiologique (suite) Schématisation du système éthique</vt:lpstr>
      <vt:lpstr>Axe 4, inter et transaxiologique (suite) Schématisation du système logique</vt:lpstr>
      <vt:lpstr>Axe 4, inter et transaxiologique (fin) Schématisation du système métaphysique (quaternaire)</vt:lpstr>
      <vt:lpstr>Méthodologie et terminologie</vt:lpstr>
      <vt:lpstr>Proposition de créer des IREF/Instituts de recherche sur l’enseignement du et en français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Martine BOUDET, Essai de méthodologie de lecture–écriture,  Presses universitaires des Antilles (deux tomes), 2025</dc:title>
  <dc:creator>Boudet</dc:creator>
  <cp:lastModifiedBy>Boudet</cp:lastModifiedBy>
  <cp:revision>182</cp:revision>
  <dcterms:created xsi:type="dcterms:W3CDTF">2026-01-31T19:07:40Z</dcterms:created>
  <dcterms:modified xsi:type="dcterms:W3CDTF">2026-02-22T09:20:43Z</dcterms:modified>
</cp:coreProperties>
</file>